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1" r:id="rId2"/>
    <p:sldId id="263" r:id="rId3"/>
    <p:sldId id="264" r:id="rId4"/>
    <p:sldId id="256" r:id="rId5"/>
    <p:sldId id="266" r:id="rId6"/>
    <p:sldId id="265" r:id="rId7"/>
    <p:sldId id="267" r:id="rId8"/>
    <p:sldId id="269" r:id="rId9"/>
    <p:sldId id="268" r:id="rId10"/>
    <p:sldId id="270" r:id="rId11"/>
    <p:sldId id="272" r:id="rId12"/>
    <p:sldId id="273" r:id="rId13"/>
    <p:sldId id="274" r:id="rId14"/>
    <p:sldId id="275" r:id="rId15"/>
    <p:sldId id="271" r:id="rId16"/>
    <p:sldId id="276" r:id="rId17"/>
    <p:sldId id="277" r:id="rId18"/>
    <p:sldId id="27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460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5E6A2C-E17C-4788-B910-78CA06F9224D}" type="datetimeFigureOut">
              <a:rPr lang="en-US"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74784239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E6A2C-E17C-4788-B910-78CA06F9224D}" type="datetimeFigureOut">
              <a:rPr lang="en-US"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236584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E6A2C-E17C-4788-B910-78CA06F9224D}" type="datetimeFigureOut">
              <a:rPr lang="en-US"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173082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E6A2C-E17C-4788-B910-78CA06F9224D}" type="datetimeFigureOut">
              <a:rPr lang="en-US"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4532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E6A2C-E17C-4788-B910-78CA06F9224D}" type="datetimeFigureOut">
              <a:rPr lang="en-US"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3612723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5E6A2C-E17C-4788-B910-78CA06F9224D}" type="datetimeFigureOut">
              <a:rPr lang="en-US" smtClean="0"/>
              <a:t>23/01/2023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2489606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15E6A2C-E17C-4788-B910-78CA06F9224D}" type="datetimeFigureOut">
              <a:rPr lang="en-US" smtClean="0"/>
              <a:t>23/01/2023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386144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E6A2C-E17C-4788-B910-78CA06F9224D}" type="datetimeFigureOut">
              <a:rPr lang="en-US"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2863485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E6A2C-E17C-4788-B910-78CA06F9224D}" type="datetimeFigureOut">
              <a:rPr lang="en-US"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146987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5E6A2C-E17C-4788-B910-78CA06F9224D}" type="datetimeFigureOut">
              <a:rPr lang="en-US"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4146566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5E6A2C-E17C-4788-B910-78CA06F9224D}" type="datetimeFigureOut">
              <a:rPr lang="en-US" smtClean="0"/>
              <a:t>23/01/2023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129317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5E6A2C-E17C-4788-B910-78CA06F9224D}" type="datetimeFigureOut">
              <a:rPr lang="en-US"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191598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5E6A2C-E17C-4788-B910-78CA06F9224D}" type="datetimeFigureOut">
              <a:rPr lang="en-US" smtClean="0"/>
              <a:t>23/01/2023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251855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5E6A2C-E17C-4788-B910-78CA06F9224D}" type="datetimeFigureOut">
              <a:rPr lang="en-US" smtClean="0"/>
              <a:t>23/01/2023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1564444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15E6A2C-E17C-4788-B910-78CA06F9224D}" type="datetimeFigureOut">
              <a:rPr lang="en-US" smtClean="0"/>
              <a:t>23/01/2023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73233231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E6A2C-E17C-4788-B910-78CA06F9224D}" type="datetimeFigureOut">
              <a:rPr lang="en-US"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257073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5E6A2C-E17C-4788-B910-78CA06F9224D}" type="datetimeFigureOut">
              <a:rPr lang="en-US" smtClean="0"/>
              <a:t>23/01/2023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3DA9F-425B-4A57-874C-3E1749E38E47}" type="slidenum">
              <a:rPr lang="en-US" smtClean="0"/>
              <a:t>‹#›</a:t>
            </a:fld>
            <a:endParaRPr lang="en-US"/>
          </a:p>
        </p:txBody>
      </p:sp>
    </p:spTree>
    <p:extLst>
      <p:ext uri="{BB962C8B-B14F-4D97-AF65-F5344CB8AC3E}">
        <p14:creationId xmlns:p14="http://schemas.microsoft.com/office/powerpoint/2010/main" val="352119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15E6A2C-E17C-4788-B910-78CA06F9224D}" type="datetimeFigureOut">
              <a:rPr lang="en-US" smtClean="0"/>
              <a:t>23/01/2023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F93DA9F-425B-4A57-874C-3E1749E38E47}" type="slidenum">
              <a:rPr lang="en-US" smtClean="0"/>
              <a:t>‹#›</a:t>
            </a:fld>
            <a:endParaRPr lang="en-US"/>
          </a:p>
        </p:txBody>
      </p:sp>
    </p:spTree>
    <p:extLst>
      <p:ext uri="{BB962C8B-B14F-4D97-AF65-F5344CB8AC3E}">
        <p14:creationId xmlns:p14="http://schemas.microsoft.com/office/powerpoint/2010/main" val="5493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Content Placeholder 4"/>
          <p:cNvSpPr txBox="1">
            <a:spLocks/>
          </p:cNvSpPr>
          <p:nvPr/>
        </p:nvSpPr>
        <p:spPr>
          <a:xfrm>
            <a:off x="838200" y="1993051"/>
            <a:ext cx="10515600" cy="457517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200" b="1" dirty="0" smtClean="0">
              <a:solidFill>
                <a:prstClr val="black"/>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endParaRPr lang="en-US" sz="3200" b="1" dirty="0" smtClean="0">
              <a:solidFill>
                <a:prstClr val="black"/>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en-US" sz="3200" b="1" dirty="0" smtClean="0">
                <a:solidFill>
                  <a:prstClr val="black"/>
                </a:solidFill>
                <a:latin typeface="Times New Roman" panose="02020603050405020304" pitchFamily="18" charset="0"/>
                <a:cs typeface="Times New Roman" panose="02020603050405020304" pitchFamily="18" charset="0"/>
              </a:rPr>
              <a:t>E-Content</a:t>
            </a:r>
          </a:p>
          <a:p>
            <a:pPr marL="0" indent="0" algn="ctr">
              <a:buFont typeface="Arial" panose="020B0604020202020204" pitchFamily="34" charset="0"/>
              <a:buNone/>
            </a:pPr>
            <a:r>
              <a:rPr lang="en-US" sz="3200" dirty="0" smtClean="0">
                <a:solidFill>
                  <a:prstClr val="black"/>
                </a:solidFill>
                <a:latin typeface="Times New Roman" panose="02020603050405020304" pitchFamily="18" charset="0"/>
                <a:cs typeface="Times New Roman" panose="02020603050405020304" pitchFamily="18" charset="0"/>
              </a:rPr>
              <a:t>Department: Chemistry</a:t>
            </a:r>
          </a:p>
          <a:p>
            <a:pPr marL="0" indent="0" algn="ctr">
              <a:buFont typeface="Arial" panose="020B0604020202020204" pitchFamily="34" charset="0"/>
              <a:buNone/>
            </a:pPr>
            <a:r>
              <a:rPr lang="en-US" sz="3200" dirty="0" smtClean="0">
                <a:solidFill>
                  <a:prstClr val="black"/>
                </a:solidFill>
                <a:latin typeface="Times New Roman" panose="02020603050405020304" pitchFamily="18" charset="0"/>
                <a:cs typeface="Times New Roman" panose="02020603050405020304" pitchFamily="18" charset="0"/>
              </a:rPr>
              <a:t>Semester: II (</a:t>
            </a:r>
            <a:r>
              <a:rPr lang="en-US" sz="3200" dirty="0" err="1" smtClean="0">
                <a:solidFill>
                  <a:prstClr val="black"/>
                </a:solidFill>
                <a:latin typeface="Times New Roman" panose="02020603050405020304" pitchFamily="18" charset="0"/>
                <a:cs typeface="Times New Roman" panose="02020603050405020304" pitchFamily="18" charset="0"/>
              </a:rPr>
              <a:t>Honours</a:t>
            </a:r>
            <a:r>
              <a:rPr lang="en-US" sz="3200" dirty="0" smtClean="0">
                <a:solidFill>
                  <a:prstClr val="black"/>
                </a:solidFill>
                <a:latin typeface="Times New Roman" panose="02020603050405020304" pitchFamily="18" charset="0"/>
                <a:cs typeface="Times New Roman" panose="02020603050405020304" pitchFamily="18" charset="0"/>
              </a:rPr>
              <a:t>)</a:t>
            </a:r>
          </a:p>
          <a:p>
            <a:pPr marL="0" indent="0" algn="ctr">
              <a:buFont typeface="Arial" panose="020B0604020202020204" pitchFamily="34" charset="0"/>
              <a:buNone/>
            </a:pPr>
            <a:r>
              <a:rPr lang="en-US" sz="3200" dirty="0" smtClean="0">
                <a:solidFill>
                  <a:prstClr val="black"/>
                </a:solidFill>
                <a:latin typeface="Times New Roman" panose="02020603050405020304" pitchFamily="18" charset="0"/>
                <a:cs typeface="Times New Roman" panose="02020603050405020304" pitchFamily="18" charset="0"/>
              </a:rPr>
              <a:t>Session: 2017-2018</a:t>
            </a:r>
          </a:p>
          <a:p>
            <a:pPr marL="0" indent="0" algn="ctr">
              <a:buNone/>
            </a:pPr>
            <a:r>
              <a:rPr lang="en-US" sz="3200" dirty="0" smtClean="0">
                <a:solidFill>
                  <a:prstClr val="black"/>
                </a:solidFill>
                <a:latin typeface="Times New Roman" panose="02020603050405020304" pitchFamily="18" charset="0"/>
                <a:cs typeface="Times New Roman" panose="02020603050405020304" pitchFamily="18" charset="0"/>
              </a:rPr>
              <a:t>Subject: Inorganic Chemistry I (CHEM/201/C-3)</a:t>
            </a:r>
          </a:p>
          <a:p>
            <a:pPr marL="0" indent="0" algn="ctr">
              <a:buNone/>
            </a:pPr>
            <a:r>
              <a:rPr lang="en-US" sz="3200" dirty="0" smtClean="0">
                <a:solidFill>
                  <a:prstClr val="black"/>
                </a:solidFill>
                <a:latin typeface="Times New Roman" panose="02020603050405020304" pitchFamily="18" charset="0"/>
                <a:cs typeface="Times New Roman" panose="02020603050405020304" pitchFamily="18" charset="0"/>
              </a:rPr>
              <a:t>Topic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Hard &amp; Soft Acids </a:t>
            </a:r>
            <a:r>
              <a:rPr lang="en-US" sz="3200">
                <a:solidFill>
                  <a:prstClr val="black"/>
                </a:solidFill>
                <a:latin typeface="Times New Roman" panose="02020603050405020304" pitchFamily="18" charset="0"/>
                <a:cs typeface="Times New Roman" panose="02020603050405020304" pitchFamily="18" charset="0"/>
              </a:rPr>
              <a:t>&amp; </a:t>
            </a:r>
            <a:r>
              <a:rPr lang="en-US" sz="3200" smtClean="0">
                <a:solidFill>
                  <a:prstClr val="black"/>
                </a:solidFill>
                <a:latin typeface="Times New Roman" panose="02020603050405020304" pitchFamily="18" charset="0"/>
                <a:cs typeface="Times New Roman" panose="02020603050405020304" pitchFamily="18" charset="0"/>
              </a:rPr>
              <a:t>Bases</a:t>
            </a:r>
            <a:endParaRPr lang="en-US" sz="3200" dirty="0" smtClean="0">
              <a:solidFill>
                <a:prstClr val="black"/>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en-US" sz="3200" dirty="0" smtClean="0">
                <a:solidFill>
                  <a:prstClr val="black"/>
                </a:solidFill>
                <a:latin typeface="Times New Roman" panose="02020603050405020304" pitchFamily="18" charset="0"/>
                <a:cs typeface="Times New Roman" panose="02020603050405020304" pitchFamily="18" charset="0"/>
              </a:rPr>
              <a:t>Name of Teacher: </a:t>
            </a:r>
            <a:r>
              <a:rPr lang="en-US" sz="3200" dirty="0" err="1" smtClean="0">
                <a:solidFill>
                  <a:prstClr val="black"/>
                </a:solidFill>
                <a:latin typeface="Times New Roman" panose="02020603050405020304" pitchFamily="18" charset="0"/>
                <a:cs typeface="Times New Roman" panose="02020603050405020304" pitchFamily="18" charset="0"/>
              </a:rPr>
              <a:t>Soumen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Rakshit</a:t>
            </a:r>
            <a:endParaRPr lang="en-US" sz="32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2"/>
          <a:srcRect l="17437" t="3902" r="19273" b="3823"/>
          <a:stretch/>
        </p:blipFill>
        <p:spPr>
          <a:xfrm>
            <a:off x="5406980" y="1426382"/>
            <a:ext cx="1378039" cy="1339404"/>
          </a:xfrm>
          <a:prstGeom prst="rect">
            <a:avLst/>
          </a:prstGeom>
        </p:spPr>
      </p:pic>
      <p:sp>
        <p:nvSpPr>
          <p:cNvPr id="11" name="Rectangle 2"/>
          <p:cNvSpPr txBox="1">
            <a:spLocks noChangeArrowheads="1"/>
          </p:cNvSpPr>
          <p:nvPr/>
        </p:nvSpPr>
        <p:spPr>
          <a:xfrm>
            <a:off x="838200" y="519673"/>
            <a:ext cx="10515600" cy="8197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prstClr val="black"/>
                </a:solidFill>
                <a:latin typeface="Times New Roman" panose="02020603050405020304" pitchFamily="18" charset="0"/>
                <a:cs typeface="Times New Roman" panose="02020603050405020304" pitchFamily="18" charset="0"/>
              </a:rPr>
              <a:t>KHATRA ADIBASI MAHAVIDYALAYA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5EC02F-7D92-4FBC-AD8F-AFD9C9DA7456}"/>
              </a:ext>
            </a:extLst>
          </p:cNvPr>
          <p:cNvSpPr/>
          <p:nvPr/>
        </p:nvSpPr>
        <p:spPr>
          <a:xfrm>
            <a:off x="742950" y="247649"/>
            <a:ext cx="10384395" cy="4154984"/>
          </a:xfrm>
          <a:prstGeom prst="rect">
            <a:avLst/>
          </a:prstGeom>
        </p:spPr>
        <p:txBody>
          <a:bodyPr wrap="square">
            <a:spAutoFit/>
          </a:bodyPr>
          <a:lstStyle/>
          <a:p>
            <a:r>
              <a:rPr lang="en-GB" sz="2400" b="1" dirty="0">
                <a:solidFill>
                  <a:srgbClr val="FF0000"/>
                </a:solidFill>
              </a:rPr>
              <a:t>3.</a:t>
            </a:r>
            <a:r>
              <a:rPr lang="en-US" sz="2400" b="1" dirty="0">
                <a:solidFill>
                  <a:srgbClr val="FF0000"/>
                </a:solidFill>
                <a:latin typeface="Times New Roman" panose="02020603050405020304" pitchFamily="18" charset="0"/>
                <a:cs typeface="Times New Roman" panose="02020603050405020304" pitchFamily="18" charset="0"/>
              </a:rPr>
              <a:t> Classification of Acids and </a:t>
            </a:r>
            <a:r>
              <a:rPr lang="en-US" sz="2400" b="1" dirty="0" smtClean="0">
                <a:solidFill>
                  <a:srgbClr val="FF0000"/>
                </a:solidFill>
                <a:latin typeface="Times New Roman" panose="02020603050405020304" pitchFamily="18" charset="0"/>
                <a:cs typeface="Times New Roman" panose="02020603050405020304" pitchFamily="18" charset="0"/>
              </a:rPr>
              <a:t>bases:</a:t>
            </a:r>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solidFill>
                  <a:srgbClr val="C00000"/>
                </a:solidFill>
                <a:latin typeface="Times New Roman" panose="02020603050405020304" pitchFamily="18" charset="0"/>
                <a:cs typeface="Times New Roman" panose="02020603050405020304" pitchFamily="18" charset="0"/>
              </a:rPr>
              <a:t>The acids and bases can be classified as hard and soft depending upon their preference for hard or soft </a:t>
            </a:r>
            <a:r>
              <a:rPr lang="en-US" sz="2400" b="1" dirty="0" smtClean="0">
                <a:solidFill>
                  <a:srgbClr val="C00000"/>
                </a:solidFill>
                <a:latin typeface="Times New Roman" panose="02020603050405020304" pitchFamily="18" charset="0"/>
                <a:cs typeface="Times New Roman" panose="02020603050405020304" pitchFamily="18" charset="0"/>
              </a:rPr>
              <a:t>reactants.</a:t>
            </a:r>
            <a:endParaRPr lang="en-US" sz="2400" b="1" dirty="0">
              <a:solidFill>
                <a:srgbClr val="C00000"/>
              </a:solidFill>
              <a:latin typeface="Times New Roman" panose="02020603050405020304" pitchFamily="18" charset="0"/>
              <a:cs typeface="Times New Roman" panose="02020603050405020304" pitchFamily="18" charset="0"/>
            </a:endParaRPr>
          </a:p>
          <a:p>
            <a:endParaRPr lang="en-US" sz="2400" b="1" dirty="0">
              <a:solidFill>
                <a:srgbClr val="C00000"/>
              </a:solidFill>
              <a:latin typeface="Times New Roman" panose="02020603050405020304" pitchFamily="18" charset="0"/>
              <a:cs typeface="Times New Roman" panose="02020603050405020304" pitchFamily="18" charset="0"/>
            </a:endParaRPr>
          </a:p>
          <a:p>
            <a:endParaRPr lang="en-GB" sz="2400" b="1" dirty="0">
              <a:solidFill>
                <a:srgbClr val="FF0000"/>
              </a:solidFill>
            </a:endParaRPr>
          </a:p>
          <a:p>
            <a:endParaRPr lang="en-GB"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a:p>
            <a:endParaRPr lang="en-US" sz="2400" b="1" dirty="0">
              <a:solidFill>
                <a:srgbClr val="FF0000"/>
              </a:solidFill>
            </a:endParaRPr>
          </a:p>
        </p:txBody>
      </p:sp>
      <p:pic>
        <p:nvPicPr>
          <p:cNvPr id="10242" name="Picture 2" descr="e.g. although all alkali metals in ionic form M+ are “hard”, the larger, more&#10;polarizable, Cs+ ion is much softer than Li+...">
            <a:extLst>
              <a:ext uri="{FF2B5EF4-FFF2-40B4-BE49-F238E27FC236}">
                <a16:creationId xmlns:a16="http://schemas.microsoft.com/office/drawing/2014/main" xmlns="" id="{4CF738E1-199B-4D78-9567-F6819A59D8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87" t="15656" r="4266" b="16252"/>
          <a:stretch/>
        </p:blipFill>
        <p:spPr bwMode="auto">
          <a:xfrm>
            <a:off x="1514475" y="1728788"/>
            <a:ext cx="7833811" cy="446246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1195CA5-ADBA-429E-BD34-A75A6A1391DB}"/>
              </a:ext>
            </a:extLst>
          </p:cNvPr>
          <p:cNvSpPr/>
          <p:nvPr/>
        </p:nvSpPr>
        <p:spPr>
          <a:xfrm>
            <a:off x="161926" y="666750"/>
            <a:ext cx="11887200" cy="4893647"/>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4. </a:t>
            </a:r>
            <a:r>
              <a:rPr lang="en-US" sz="2400" b="1" dirty="0" smtClean="0">
                <a:solidFill>
                  <a:srgbClr val="FF0000"/>
                </a:solidFill>
                <a:latin typeface="Times New Roman" panose="02020603050405020304" pitchFamily="18" charset="0"/>
                <a:cs typeface="Times New Roman" panose="02020603050405020304" pitchFamily="18" charset="0"/>
              </a:rPr>
              <a:t>Occurrence </a:t>
            </a:r>
            <a:r>
              <a:rPr lang="en-US" sz="2400" b="1" dirty="0">
                <a:solidFill>
                  <a:srgbClr val="FF0000"/>
                </a:solidFill>
                <a:latin typeface="Times New Roman" panose="02020603050405020304" pitchFamily="18" charset="0"/>
                <a:cs typeface="Times New Roman" panose="02020603050405020304" pitchFamily="18" charset="0"/>
              </a:rPr>
              <a:t>of ores and minerals </a:t>
            </a:r>
          </a:p>
          <a:p>
            <a:r>
              <a:rPr lang="en-US" sz="2400" b="1" dirty="0">
                <a:solidFill>
                  <a:srgbClr val="C00000"/>
                </a:solidFill>
                <a:latin typeface="Times New Roman" panose="02020603050405020304" pitchFamily="18" charset="0"/>
                <a:cs typeface="Times New Roman" panose="02020603050405020304" pitchFamily="18" charset="0"/>
              </a:rPr>
              <a:t>The occurrence of the ores of certain metals can be explained on the basis of HSAB principle for example hard acid metal ions such as Mg</a:t>
            </a:r>
            <a:r>
              <a:rPr lang="en-US" sz="2400" b="1" baseline="30000" dirty="0">
                <a:solidFill>
                  <a:srgbClr val="C00000"/>
                </a:solidFill>
                <a:latin typeface="Times New Roman" panose="02020603050405020304" pitchFamily="18" charset="0"/>
                <a:cs typeface="Times New Roman" panose="02020603050405020304" pitchFamily="18" charset="0"/>
              </a:rPr>
              <a:t>2+</a:t>
            </a:r>
            <a:r>
              <a:rPr lang="en-US" sz="2400" b="1" dirty="0">
                <a:solidFill>
                  <a:srgbClr val="C00000"/>
                </a:solidFill>
                <a:latin typeface="Times New Roman" panose="02020603050405020304" pitchFamily="18" charset="0"/>
                <a:cs typeface="Times New Roman" panose="02020603050405020304" pitchFamily="18" charset="0"/>
              </a:rPr>
              <a:t> , Ca</a:t>
            </a:r>
            <a:r>
              <a:rPr lang="en-US" sz="2400" b="1" baseline="30000" dirty="0">
                <a:solidFill>
                  <a:srgbClr val="C00000"/>
                </a:solidFill>
                <a:latin typeface="Times New Roman" panose="02020603050405020304" pitchFamily="18" charset="0"/>
                <a:cs typeface="Times New Roman" panose="02020603050405020304" pitchFamily="18" charset="0"/>
              </a:rPr>
              <a:t>2+ </a:t>
            </a:r>
            <a:r>
              <a:rPr lang="en-US" sz="2400" b="1" dirty="0">
                <a:solidFill>
                  <a:srgbClr val="C00000"/>
                </a:solidFill>
                <a:latin typeface="Times New Roman" panose="02020603050405020304" pitchFamily="18" charset="0"/>
                <a:cs typeface="Times New Roman" panose="02020603050405020304" pitchFamily="18" charset="0"/>
              </a:rPr>
              <a:t>occur mostly as their oxides , carbonates or </a:t>
            </a:r>
            <a:r>
              <a:rPr lang="en-GB" sz="2400" b="1" dirty="0">
                <a:solidFill>
                  <a:srgbClr val="C00000"/>
                </a:solidFill>
                <a:latin typeface="Times New Roman" panose="02020603050405020304" pitchFamily="18" charset="0"/>
                <a:cs typeface="Times New Roman" panose="02020603050405020304" pitchFamily="18" charset="0"/>
              </a:rPr>
              <a:t>halides. </a:t>
            </a:r>
          </a:p>
          <a:p>
            <a:endParaRPr lang="en-GB" sz="2400" b="1" dirty="0">
              <a:solidFill>
                <a:schemeClr val="accent2">
                  <a:lumMod val="75000"/>
                </a:schemeClr>
              </a:solidFill>
              <a:latin typeface="Times New Roman" panose="02020603050405020304" pitchFamily="18" charset="0"/>
              <a:cs typeface="Times New Roman" panose="02020603050405020304" pitchFamily="18" charset="0"/>
            </a:endParaRPr>
          </a:p>
          <a:p>
            <a:r>
              <a:rPr lang="en-GB" sz="2400" b="1" dirty="0">
                <a:solidFill>
                  <a:srgbClr val="FF0000"/>
                </a:solidFill>
                <a:latin typeface="Times New Roman" panose="02020603050405020304" pitchFamily="18" charset="0"/>
                <a:cs typeface="Times New Roman" panose="02020603050405020304" pitchFamily="18" charset="0"/>
              </a:rPr>
              <a:t>5. </a:t>
            </a:r>
            <a:r>
              <a:rPr lang="en-US" sz="2400" b="1" dirty="0">
                <a:solidFill>
                  <a:srgbClr val="FF0000"/>
                </a:solidFill>
                <a:latin typeface="Times New Roman" panose="02020603050405020304" pitchFamily="18" charset="0"/>
                <a:cs typeface="Times New Roman" panose="02020603050405020304" pitchFamily="18" charset="0"/>
              </a:rPr>
              <a:t> Poisoning of metal catalysts</a:t>
            </a:r>
          </a:p>
          <a:p>
            <a:r>
              <a:rPr lang="en-US" sz="2400" b="1" dirty="0">
                <a:solidFill>
                  <a:srgbClr val="C00000"/>
                </a:solidFill>
                <a:latin typeface="Times New Roman" panose="02020603050405020304" pitchFamily="18" charset="0"/>
                <a:cs typeface="Times New Roman" panose="02020603050405020304" pitchFamily="18" charset="0"/>
              </a:rPr>
              <a:t>HSAB principle can explain the poisoning of metal catalyst. Some metals like Ni, Pt, Pd, Cr, Mo (soft acids) act as catalyst. These metal catalyst can be easily poisoned by substances like CO, unsaturated hydrocarbons, phosphorous, arsenic containing ligands.</a:t>
            </a:r>
          </a:p>
          <a:p>
            <a:r>
              <a:rPr lang="en-US" sz="2400" b="1" i="1" dirty="0">
                <a:solidFill>
                  <a:srgbClr val="002060"/>
                </a:solidFill>
                <a:latin typeface="Times New Roman" panose="02020603050405020304" pitchFamily="18" charset="0"/>
                <a:cs typeface="Times New Roman" panose="02020603050405020304" pitchFamily="18" charset="0"/>
              </a:rPr>
              <a:t>This poisoning is attributed to the soft acid-soft base interactions between soft metal ions and soft ligands. These ligands are strongly adsorbed on the surface of the metal and thus block the active sites. </a:t>
            </a:r>
          </a:p>
          <a:p>
            <a:r>
              <a:rPr lang="en-US" sz="2400" b="1" dirty="0">
                <a:solidFill>
                  <a:srgbClr val="C00000"/>
                </a:solidFill>
                <a:latin typeface="Times New Roman" panose="02020603050405020304" pitchFamily="18" charset="0"/>
                <a:cs typeface="Times New Roman" panose="02020603050405020304" pitchFamily="18" charset="0"/>
              </a:rPr>
              <a:t>These soft acid catalysts are not affected by hard bases or ligands containing N, O or F.</a:t>
            </a:r>
          </a:p>
        </p:txBody>
      </p:sp>
    </p:spTree>
    <p:extLst>
      <p:ext uri="{BB962C8B-B14F-4D97-AF65-F5344CB8AC3E}">
        <p14:creationId xmlns:p14="http://schemas.microsoft.com/office/powerpoint/2010/main" val="2553844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00421D-8EF8-4582-BEFC-7781770DAE7E}"/>
              </a:ext>
            </a:extLst>
          </p:cNvPr>
          <p:cNvSpPr>
            <a:spLocks noGrp="1"/>
          </p:cNvSpPr>
          <p:nvPr>
            <p:ph type="title"/>
          </p:nvPr>
        </p:nvSpPr>
        <p:spPr>
          <a:xfrm>
            <a:off x="476519" y="247042"/>
            <a:ext cx="11153104" cy="753083"/>
          </a:xfrm>
        </p:spPr>
        <p:txBody>
          <a:bodyPr>
            <a:normAutofit fontScale="90000"/>
          </a:bodyPr>
          <a:lstStyle/>
          <a:p>
            <a:r>
              <a:rPr lang="en-GB" sz="2800" b="1" dirty="0">
                <a:solidFill>
                  <a:srgbClr val="002060"/>
                </a:solidFill>
                <a:latin typeface="Times New Roman" panose="02020603050405020304" pitchFamily="18" charset="0"/>
                <a:cs typeface="Times New Roman" panose="02020603050405020304" pitchFamily="18" charset="0"/>
              </a:rPr>
              <a:t>Theoretical Basis of Hardness &amp; </a:t>
            </a:r>
            <a:r>
              <a:rPr lang="en-GB" sz="2800" b="1" dirty="0" smtClean="0">
                <a:solidFill>
                  <a:srgbClr val="002060"/>
                </a:solidFill>
                <a:latin typeface="Times New Roman" panose="02020603050405020304" pitchFamily="18" charset="0"/>
                <a:cs typeface="Times New Roman" panose="02020603050405020304" pitchFamily="18" charset="0"/>
              </a:rPr>
              <a:t>Softness, HSAB </a:t>
            </a:r>
            <a:r>
              <a:rPr lang="en-GB" sz="2800" b="1" dirty="0">
                <a:solidFill>
                  <a:srgbClr val="002060"/>
                </a:solidFill>
                <a:latin typeface="Times New Roman" panose="02020603050405020304" pitchFamily="18" charset="0"/>
                <a:cs typeface="Times New Roman" panose="02020603050405020304" pitchFamily="18" charset="0"/>
              </a:rPr>
              <a:t>Principle</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519C8A9A-7BC4-43CB-BAFE-573D12CD3CE6}"/>
              </a:ext>
            </a:extLst>
          </p:cNvPr>
          <p:cNvSpPr txBox="1"/>
          <p:nvPr/>
        </p:nvSpPr>
        <p:spPr>
          <a:xfrm>
            <a:off x="952500" y="1000125"/>
            <a:ext cx="10534650" cy="5693866"/>
          </a:xfrm>
          <a:prstGeom prst="rect">
            <a:avLst/>
          </a:prstGeom>
          <a:noFill/>
        </p:spPr>
        <p:txBody>
          <a:bodyPr wrap="square" rtlCol="0">
            <a:spAutoFit/>
          </a:bodyPr>
          <a:lstStyle/>
          <a:p>
            <a:r>
              <a:rPr lang="en-GB" sz="2200" dirty="0">
                <a:solidFill>
                  <a:schemeClr val="accent6">
                    <a:lumMod val="50000"/>
                  </a:schemeClr>
                </a:solidFill>
                <a:latin typeface="Times New Roman" panose="02020603050405020304" pitchFamily="18" charset="0"/>
                <a:cs typeface="Times New Roman" panose="02020603050405020304" pitchFamily="18" charset="0"/>
              </a:rPr>
              <a:t>Several theories have been given to explain the stability of complexes Formed by hard-hard and soft-soft interactions. Some important theories are: </a:t>
            </a:r>
          </a:p>
          <a:p>
            <a:endParaRPr lang="en-GB" sz="2200" dirty="0">
              <a:solidFill>
                <a:schemeClr val="accent6">
                  <a:lumMod val="50000"/>
                </a:schemeClr>
              </a:solidFill>
              <a:latin typeface="Times New Roman" panose="02020603050405020304" pitchFamily="18" charset="0"/>
              <a:cs typeface="Times New Roman" panose="02020603050405020304" pitchFamily="18" charset="0"/>
            </a:endParaRPr>
          </a:p>
          <a:p>
            <a:pPr marL="342900" indent="-342900">
              <a:buFont typeface="+mj-lt"/>
              <a:buAutoNum type="arabicPeriod"/>
            </a:pPr>
            <a:r>
              <a:rPr lang="en-GB" sz="2200" dirty="0">
                <a:latin typeface="Times New Roman" panose="02020603050405020304" pitchFamily="18" charset="0"/>
                <a:cs typeface="Times New Roman" panose="02020603050405020304" pitchFamily="18" charset="0"/>
                <a:sym typeface="Symbol" panose="05050102010706020507" pitchFamily="18" charset="2"/>
              </a:rPr>
              <a:t> </a:t>
            </a:r>
            <a:r>
              <a:rPr lang="en-GB" sz="2200" b="1" u="sng"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n-GB" sz="2200" b="1" u="sng" dirty="0">
                <a:solidFill>
                  <a:srgbClr val="FF0000"/>
                </a:solidFill>
                <a:latin typeface="Times New Roman" panose="02020603050405020304" pitchFamily="18" charset="0"/>
                <a:cs typeface="Times New Roman" panose="02020603050405020304" pitchFamily="18" charset="0"/>
              </a:rPr>
              <a:t>- Bonding theory </a:t>
            </a:r>
            <a:r>
              <a:rPr lang="en-GB" sz="2200" dirty="0">
                <a:latin typeface="Times New Roman" panose="02020603050405020304" pitchFamily="18" charset="0"/>
                <a:cs typeface="Times New Roman" panose="02020603050405020304" pitchFamily="18" charset="0"/>
              </a:rPr>
              <a:t>: This theory was given by </a:t>
            </a:r>
            <a:r>
              <a:rPr lang="en-GB" sz="2200" dirty="0" err="1">
                <a:latin typeface="Times New Roman" panose="02020603050405020304" pitchFamily="18" charset="0"/>
                <a:cs typeface="Times New Roman" panose="02020603050405020304" pitchFamily="18" charset="0"/>
              </a:rPr>
              <a:t>Mulliken</a:t>
            </a:r>
            <a:r>
              <a:rPr lang="en-GB" sz="2200" dirty="0">
                <a:latin typeface="Times New Roman" panose="02020603050405020304" pitchFamily="18" charset="0"/>
                <a:cs typeface="Times New Roman" panose="02020603050405020304" pitchFamily="18" charset="0"/>
              </a:rPr>
              <a:t> (1955) and </a:t>
            </a:r>
            <a:r>
              <a:rPr lang="en-GB" sz="2200" dirty="0" err="1">
                <a:latin typeface="Times New Roman" panose="02020603050405020304" pitchFamily="18" charset="0"/>
                <a:cs typeface="Times New Roman" panose="02020603050405020304" pitchFamily="18" charset="0"/>
              </a:rPr>
              <a:t>chatt</a:t>
            </a:r>
            <a:r>
              <a:rPr lang="en-GB" sz="2200" dirty="0">
                <a:latin typeface="Times New Roman" panose="02020603050405020304" pitchFamily="18" charset="0"/>
                <a:cs typeface="Times New Roman" panose="02020603050405020304" pitchFamily="18" charset="0"/>
              </a:rPr>
              <a:t> (1956) to explain soft –soft interaction on the basis of </a:t>
            </a:r>
            <a:r>
              <a:rPr lang="en-GB" sz="2200" dirty="0">
                <a:latin typeface="Times New Roman" panose="02020603050405020304" pitchFamily="18" charset="0"/>
                <a:cs typeface="Times New Roman" panose="02020603050405020304" pitchFamily="18" charset="0"/>
                <a:sym typeface="Symbol" panose="05050102010706020507" pitchFamily="18" charset="2"/>
              </a:rPr>
              <a:t></a:t>
            </a:r>
            <a:r>
              <a:rPr lang="en-GB" sz="2200" dirty="0">
                <a:latin typeface="Times New Roman" panose="02020603050405020304" pitchFamily="18" charset="0"/>
                <a:cs typeface="Times New Roman" panose="02020603050405020304" pitchFamily="18" charset="0"/>
              </a:rPr>
              <a:t>-bonding. Soft acids have low oxidation state and have a large number of d-electrons. Thus, they have a strong tendency to form </a:t>
            </a:r>
            <a:r>
              <a:rPr lang="en-GB" sz="2200" dirty="0">
                <a:latin typeface="Times New Roman" panose="02020603050405020304" pitchFamily="18" charset="0"/>
                <a:cs typeface="Times New Roman" panose="02020603050405020304" pitchFamily="18" charset="0"/>
                <a:sym typeface="Symbol" panose="05050102010706020507" pitchFamily="18" charset="2"/>
              </a:rPr>
              <a:t> </a:t>
            </a:r>
            <a:r>
              <a:rPr lang="en-GB" sz="2200" dirty="0">
                <a:latin typeface="Times New Roman" panose="02020603050405020304" pitchFamily="18" charset="0"/>
                <a:cs typeface="Times New Roman" panose="02020603050405020304" pitchFamily="18" charset="0"/>
              </a:rPr>
              <a:t>-bonds with soft base which are also good </a:t>
            </a:r>
            <a:r>
              <a:rPr lang="en-GB" sz="2200" dirty="0">
                <a:latin typeface="Times New Roman" panose="02020603050405020304" pitchFamily="18" charset="0"/>
                <a:cs typeface="Times New Roman" panose="02020603050405020304" pitchFamily="18" charset="0"/>
                <a:sym typeface="Symbol" panose="05050102010706020507" pitchFamily="18" charset="2"/>
              </a:rPr>
              <a:t></a:t>
            </a:r>
            <a:r>
              <a:rPr lang="en-GB" sz="2200" dirty="0">
                <a:latin typeface="Times New Roman" panose="02020603050405020304" pitchFamily="18" charset="0"/>
                <a:cs typeface="Times New Roman" panose="02020603050405020304" pitchFamily="18" charset="0"/>
              </a:rPr>
              <a:t>–bonding ligands. The polarization of soft acids and soft base also favour </a:t>
            </a:r>
            <a:r>
              <a:rPr lang="en-GB" sz="2200" dirty="0">
                <a:latin typeface="Times New Roman" panose="02020603050405020304" pitchFamily="18" charset="0"/>
                <a:cs typeface="Times New Roman" panose="02020603050405020304" pitchFamily="18" charset="0"/>
                <a:sym typeface="Symbol" panose="05050102010706020507" pitchFamily="18" charset="2"/>
              </a:rPr>
              <a:t> </a:t>
            </a:r>
            <a:r>
              <a:rPr lang="en-GB" sz="2200" dirty="0">
                <a:latin typeface="Times New Roman" panose="02020603050405020304" pitchFamily="18" charset="0"/>
                <a:cs typeface="Times New Roman" panose="02020603050405020304" pitchFamily="18" charset="0"/>
              </a:rPr>
              <a:t>-bonding</a:t>
            </a:r>
            <a:r>
              <a:rPr lang="en-GB" sz="2200" dirty="0" smtClean="0">
                <a:latin typeface="Times New Roman" panose="02020603050405020304" pitchFamily="18" charset="0"/>
                <a:cs typeface="Times New Roman" panose="02020603050405020304" pitchFamily="18" charset="0"/>
              </a:rPr>
              <a:t>.</a:t>
            </a:r>
          </a:p>
          <a:p>
            <a:pPr marL="342900" indent="-342900">
              <a:buFont typeface="+mj-lt"/>
              <a:buAutoNum type="arabicPeriod"/>
            </a:pPr>
            <a:endParaRPr lang="en-GB" sz="22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GB" sz="2200" b="1" u="sng" dirty="0">
                <a:solidFill>
                  <a:schemeClr val="accent3">
                    <a:lumMod val="50000"/>
                  </a:schemeClr>
                </a:solidFill>
                <a:latin typeface="Times New Roman" panose="02020603050405020304" pitchFamily="18" charset="0"/>
                <a:cs typeface="Times New Roman" panose="02020603050405020304" pitchFamily="18" charset="0"/>
              </a:rPr>
              <a:t>Electrostatic Interactions</a:t>
            </a:r>
            <a:r>
              <a:rPr lang="en-GB" sz="2200" dirty="0">
                <a:latin typeface="Times New Roman" panose="02020603050405020304" pitchFamily="18" charset="0"/>
                <a:cs typeface="Times New Roman" panose="02020603050405020304" pitchFamily="18" charset="0"/>
              </a:rPr>
              <a:t>: According to this theory, ionic bond is formed by the interaction of hard acids and hard bases. In other words, </a:t>
            </a:r>
            <a:r>
              <a:rPr lang="en-GB" sz="2200" b="1" i="1" dirty="0">
                <a:solidFill>
                  <a:schemeClr val="accent5">
                    <a:lumMod val="50000"/>
                  </a:schemeClr>
                </a:solidFill>
                <a:latin typeface="Times New Roman" panose="02020603050405020304" pitchFamily="18" charset="0"/>
                <a:cs typeface="Times New Roman" panose="02020603050405020304" pitchFamily="18" charset="0"/>
              </a:rPr>
              <a:t>hard-hard interactions are purely ionic or electrostatic. </a:t>
            </a:r>
            <a:r>
              <a:rPr lang="en-GB" sz="2200" dirty="0">
                <a:latin typeface="Times New Roman" panose="02020603050405020304" pitchFamily="18" charset="0"/>
                <a:cs typeface="Times New Roman" panose="02020603050405020304" pitchFamily="18" charset="0"/>
              </a:rPr>
              <a:t>The electrostatic force of attraction between two oppositely charged ions is inversely proportional to the internuclear distance. The internuclear distance will be less in case of smaller ions. Therefore, the electrostatic attraction between two ions will be greater and consequently the resulting compound formed by hard acid and hard base will be highly </a:t>
            </a:r>
            <a:r>
              <a:rPr lang="en-GB" sz="2200" dirty="0" smtClean="0">
                <a:latin typeface="Times New Roman" panose="02020603050405020304" pitchFamily="18" charset="0"/>
                <a:cs typeface="Times New Roman" panose="02020603050405020304" pitchFamily="18" charset="0"/>
              </a:rPr>
              <a:t>stable.</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3591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B80C6BE-4758-4EBD-BDC2-4D05A56B28E1}"/>
              </a:ext>
            </a:extLst>
          </p:cNvPr>
          <p:cNvSpPr/>
          <p:nvPr/>
        </p:nvSpPr>
        <p:spPr>
          <a:xfrm>
            <a:off x="3414643" y="4211391"/>
            <a:ext cx="5514975"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F98946D-5BAC-4208-9D5D-A1D71E1E87CA}"/>
              </a:ext>
            </a:extLst>
          </p:cNvPr>
          <p:cNvSpPr txBox="1"/>
          <p:nvPr/>
        </p:nvSpPr>
        <p:spPr>
          <a:xfrm>
            <a:off x="809556" y="838200"/>
            <a:ext cx="10725151" cy="5262979"/>
          </a:xfrm>
          <a:prstGeom prst="rect">
            <a:avLst/>
          </a:prstGeom>
          <a:noFill/>
        </p:spPr>
        <p:txBody>
          <a:bodyPr wrap="square" rtlCol="0">
            <a:spAutoFit/>
          </a:bodyPr>
          <a:lstStyle/>
          <a:p>
            <a:r>
              <a:rPr lang="en-GB" sz="2400" dirty="0">
                <a:solidFill>
                  <a:schemeClr val="accent6">
                    <a:lumMod val="50000"/>
                  </a:schemeClr>
                </a:solidFill>
                <a:latin typeface="Times New Roman" panose="02020603050405020304" pitchFamily="18" charset="0"/>
                <a:cs typeface="Times New Roman" panose="02020603050405020304" pitchFamily="18" charset="0"/>
              </a:rPr>
              <a:t>3. </a:t>
            </a:r>
            <a:r>
              <a:rPr lang="en-GB" sz="2400" b="1" u="sng" dirty="0">
                <a:solidFill>
                  <a:schemeClr val="accent6">
                    <a:lumMod val="50000"/>
                  </a:schemeClr>
                </a:solidFill>
                <a:latin typeface="Times New Roman" panose="02020603050405020304" pitchFamily="18" charset="0"/>
                <a:cs typeface="Times New Roman" panose="02020603050405020304" pitchFamily="18" charset="0"/>
              </a:rPr>
              <a:t>Polarizing power and Polarizability: </a:t>
            </a:r>
            <a:endParaRPr lang="en-US" sz="2400" b="1" u="sng" dirty="0">
              <a:solidFill>
                <a:schemeClr val="accent6">
                  <a:lumMod val="50000"/>
                </a:schemeClr>
              </a:solidFill>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Covalent bond is formed by the interaction of soft acids and soft bases. This is because the soft acids and soft bases have large size. The polarization effects are, therefore important to explain their interactions. Soft acids are generally transition metal ions having six or more d-electrons. The d-sub shell are easily polarized. Therefore, the complexes formed by soft acids and soft bases have covalent bonding and are stable</a:t>
            </a:r>
            <a:r>
              <a:rPr lang="en-GB" sz="2400" dirty="0" smtClean="0">
                <a:latin typeface="Times New Roman" panose="02020603050405020304" pitchFamily="18" charset="0"/>
                <a:cs typeface="Times New Roman" panose="02020603050405020304" pitchFamily="18" charset="0"/>
              </a:rPr>
              <a:t>.</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4. </a:t>
            </a:r>
            <a:r>
              <a:rPr lang="en-GB" sz="2400" b="1" u="sng" dirty="0">
                <a:solidFill>
                  <a:schemeClr val="tx2">
                    <a:lumMod val="50000"/>
                  </a:schemeClr>
                </a:solidFill>
                <a:latin typeface="Times New Roman" panose="02020603050405020304" pitchFamily="18" charset="0"/>
                <a:cs typeface="Times New Roman" panose="02020603050405020304" pitchFamily="18" charset="0"/>
              </a:rPr>
              <a:t>Electronegativity and Hardness &amp; softness</a:t>
            </a:r>
            <a:r>
              <a:rPr lang="en-GB" sz="2400" dirty="0">
                <a:latin typeface="Times New Roman" panose="02020603050405020304" pitchFamily="18" charset="0"/>
                <a:cs typeface="Times New Roman" panose="02020603050405020304" pitchFamily="18" charset="0"/>
              </a:rPr>
              <a:t>: In general,</a:t>
            </a:r>
          </a:p>
          <a:p>
            <a:pPr algn="ctr"/>
            <a:r>
              <a:rPr lang="en-GB" sz="2400" dirty="0">
                <a:latin typeface="Times New Roman" panose="02020603050405020304" pitchFamily="18" charset="0"/>
                <a:cs typeface="Times New Roman" panose="02020603050405020304" pitchFamily="18" charset="0"/>
              </a:rPr>
              <a:t>Species with </a:t>
            </a:r>
            <a:r>
              <a:rPr lang="en-GB" sz="2400" dirty="0">
                <a:solidFill>
                  <a:srgbClr val="FF0000"/>
                </a:solidFill>
                <a:latin typeface="Times New Roman" panose="02020603050405020304" pitchFamily="18" charset="0"/>
                <a:cs typeface="Times New Roman" panose="02020603050405020304" pitchFamily="18" charset="0"/>
              </a:rPr>
              <a:t>high </a:t>
            </a:r>
            <a:r>
              <a:rPr lang="en-GB" sz="2400" dirty="0">
                <a:latin typeface="Times New Roman" panose="02020603050405020304" pitchFamily="18" charset="0"/>
                <a:cs typeface="Times New Roman" panose="02020603050405020304" pitchFamily="18" charset="0"/>
              </a:rPr>
              <a:t>electronegativity are </a:t>
            </a:r>
            <a:r>
              <a:rPr lang="en-GB" sz="2400" dirty="0">
                <a:solidFill>
                  <a:srgbClr val="FF0000"/>
                </a:solidFill>
                <a:latin typeface="Times New Roman" panose="02020603050405020304" pitchFamily="18" charset="0"/>
                <a:cs typeface="Times New Roman" panose="02020603050405020304" pitchFamily="18" charset="0"/>
              </a:rPr>
              <a:t>hard</a:t>
            </a:r>
          </a:p>
          <a:p>
            <a:pPr algn="ctr"/>
            <a:r>
              <a:rPr lang="en-GB" sz="2400" dirty="0">
                <a:latin typeface="Times New Roman" panose="02020603050405020304" pitchFamily="18" charset="0"/>
                <a:cs typeface="Times New Roman" panose="02020603050405020304" pitchFamily="18" charset="0"/>
              </a:rPr>
              <a:t>Species with </a:t>
            </a:r>
            <a:r>
              <a:rPr lang="en-GB" sz="2400" dirty="0">
                <a:solidFill>
                  <a:srgbClr val="FF0000"/>
                </a:solidFill>
                <a:latin typeface="Times New Roman" panose="02020603050405020304" pitchFamily="18" charset="0"/>
                <a:cs typeface="Times New Roman" panose="02020603050405020304" pitchFamily="18" charset="0"/>
              </a:rPr>
              <a:t>low </a:t>
            </a:r>
            <a:r>
              <a:rPr lang="en-GB" sz="2400" dirty="0">
                <a:latin typeface="Times New Roman" panose="02020603050405020304" pitchFamily="18" charset="0"/>
                <a:cs typeface="Times New Roman" panose="02020603050405020304" pitchFamily="18" charset="0"/>
              </a:rPr>
              <a:t>electronegativity are </a:t>
            </a:r>
            <a:r>
              <a:rPr lang="en-GB" sz="2400" dirty="0">
                <a:solidFill>
                  <a:srgbClr val="FF0000"/>
                </a:solidFill>
                <a:latin typeface="Times New Roman" panose="02020603050405020304" pitchFamily="18" charset="0"/>
                <a:cs typeface="Times New Roman" panose="02020603050405020304" pitchFamily="18" charset="0"/>
              </a:rPr>
              <a:t>soft</a:t>
            </a:r>
          </a:p>
          <a:p>
            <a:pPr algn="ctr"/>
            <a:endParaRPr lang="en-GB" sz="2400" dirty="0">
              <a:solidFill>
                <a:srgbClr val="FF0000"/>
              </a:solidFill>
              <a:latin typeface="Times New Roman" panose="02020603050405020304" pitchFamily="18" charset="0"/>
              <a:cs typeface="Times New Roman" panose="02020603050405020304" pitchFamily="18" charset="0"/>
            </a:endParaRPr>
          </a:p>
          <a:p>
            <a:pPr algn="ctr"/>
            <a:r>
              <a:rPr lang="en-GB" sz="2400" dirty="0">
                <a:solidFill>
                  <a:srgbClr val="FF0000"/>
                </a:solidFill>
                <a:latin typeface="Times New Roman" panose="02020603050405020304" pitchFamily="18" charset="0"/>
                <a:cs typeface="Times New Roman" panose="02020603050405020304" pitchFamily="18" charset="0"/>
              </a:rPr>
              <a:t>The relation between electronegativity and hardness helps to explain the fact that CF</a:t>
            </a:r>
            <a:r>
              <a:rPr lang="en-GB" sz="2400" baseline="-25000" dirty="0">
                <a:solidFill>
                  <a:srgbClr val="FF0000"/>
                </a:solidFill>
                <a:latin typeface="Times New Roman" panose="02020603050405020304" pitchFamily="18" charset="0"/>
                <a:cs typeface="Times New Roman" panose="02020603050405020304" pitchFamily="18" charset="0"/>
              </a:rPr>
              <a:t>3 </a:t>
            </a:r>
            <a:r>
              <a:rPr lang="en-GB" sz="2400" dirty="0">
                <a:solidFill>
                  <a:srgbClr val="FF0000"/>
                </a:solidFill>
                <a:latin typeface="Times New Roman" panose="02020603050405020304" pitchFamily="18" charset="0"/>
                <a:cs typeface="Times New Roman" panose="02020603050405020304" pitchFamily="18" charset="0"/>
              </a:rPr>
              <a:t>is considerably harder than CH</a:t>
            </a:r>
            <a:r>
              <a:rPr lang="en-GB" sz="2400" baseline="-25000" dirty="0">
                <a:solidFill>
                  <a:srgbClr val="FF0000"/>
                </a:solidFill>
                <a:latin typeface="Times New Roman" panose="02020603050405020304" pitchFamily="18" charset="0"/>
                <a:cs typeface="Times New Roman" panose="02020603050405020304" pitchFamily="18" charset="0"/>
              </a:rPr>
              <a:t>3  </a:t>
            </a:r>
            <a:r>
              <a:rPr lang="en-GB" sz="2400" dirty="0">
                <a:solidFill>
                  <a:srgbClr val="FF0000"/>
                </a:solidFill>
                <a:latin typeface="Times New Roman" panose="02020603050405020304" pitchFamily="18" charset="0"/>
                <a:cs typeface="Times New Roman" panose="02020603050405020304" pitchFamily="18" charset="0"/>
              </a:rPr>
              <a:t>and BF</a:t>
            </a:r>
            <a:r>
              <a:rPr lang="en-GB" sz="2400" baseline="-25000" dirty="0">
                <a:solidFill>
                  <a:srgbClr val="FF0000"/>
                </a:solidFill>
                <a:latin typeface="Times New Roman" panose="02020603050405020304" pitchFamily="18" charset="0"/>
                <a:cs typeface="Times New Roman" panose="02020603050405020304" pitchFamily="18" charset="0"/>
              </a:rPr>
              <a:t>3 </a:t>
            </a:r>
            <a:r>
              <a:rPr lang="en-GB" sz="2400" dirty="0">
                <a:solidFill>
                  <a:srgbClr val="FF0000"/>
                </a:solidFill>
                <a:latin typeface="Times New Roman" panose="02020603050405020304" pitchFamily="18" charset="0"/>
                <a:cs typeface="Times New Roman" panose="02020603050405020304" pitchFamily="18" charset="0"/>
              </a:rPr>
              <a:t>is harder than BH</a:t>
            </a:r>
            <a:r>
              <a:rPr lang="en-GB" sz="2400" baseline="-25000" dirty="0">
                <a:solidFill>
                  <a:srgbClr val="FF0000"/>
                </a:solidFill>
                <a:latin typeface="Times New Roman" panose="02020603050405020304" pitchFamily="18" charset="0"/>
                <a:cs typeface="Times New Roman" panose="02020603050405020304" pitchFamily="18" charset="0"/>
              </a:rPr>
              <a:t>3.</a:t>
            </a:r>
            <a:endParaRPr lang="en-GB" sz="24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7399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6C2389-838D-4DC9-ACF0-2A54952B6F58}"/>
              </a:ext>
            </a:extLst>
          </p:cNvPr>
          <p:cNvSpPr>
            <a:spLocks noGrp="1"/>
          </p:cNvSpPr>
          <p:nvPr>
            <p:ph type="title"/>
          </p:nvPr>
        </p:nvSpPr>
        <p:spPr>
          <a:xfrm>
            <a:off x="837887" y="180368"/>
            <a:ext cx="10944538" cy="762608"/>
          </a:xfrm>
        </p:spPr>
        <p:txBody>
          <a:bodyPr>
            <a:normAutofit fontScale="90000"/>
          </a:bodyPr>
          <a:lstStyle/>
          <a:p>
            <a:r>
              <a:rPr lang="en-GB" dirty="0">
                <a:solidFill>
                  <a:srgbClr val="FF0000"/>
                </a:solidFill>
                <a:latin typeface="Times New Roman" panose="02020603050405020304" pitchFamily="18" charset="0"/>
                <a:cs typeface="Times New Roman" panose="02020603050405020304" pitchFamily="18" charset="0"/>
              </a:rPr>
              <a:t>Acid-base strength and hardness &amp; softness</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A80D743C-B737-471F-9FD4-438BDA909D49}"/>
              </a:ext>
            </a:extLst>
          </p:cNvPr>
          <p:cNvSpPr>
            <a:spLocks noGrp="1"/>
          </p:cNvSpPr>
          <p:nvPr>
            <p:ph sz="quarter" idx="13"/>
          </p:nvPr>
        </p:nvSpPr>
        <p:spPr>
          <a:xfrm>
            <a:off x="837887" y="1095376"/>
            <a:ext cx="10287313" cy="4886324"/>
          </a:xfrm>
        </p:spPr>
        <p:txBody>
          <a:bodyPr>
            <a:normAutofit/>
          </a:bodyPr>
          <a:lstStyle/>
          <a:p>
            <a:pPr>
              <a:buFont typeface="Wingdings" panose="05000000000000000000" pitchFamily="2" charset="2"/>
              <a:buChar char="q"/>
            </a:pPr>
            <a:r>
              <a:rPr lang="en-GB" cap="none" dirty="0">
                <a:latin typeface="Times New Roman" panose="02020603050405020304" pitchFamily="18" charset="0"/>
                <a:cs typeface="Times New Roman" panose="02020603050405020304" pitchFamily="18" charset="0"/>
              </a:rPr>
              <a:t>Inherent acid –base strength is quite distinguished feature from the hardness and softness. Hardness - softness pertains to the stability achieved due to hard-hard and soft – soft interactions. </a:t>
            </a:r>
          </a:p>
          <a:p>
            <a:endParaRPr lang="en-GB" cap="none" dirty="0">
              <a:latin typeface="Times New Roman" panose="02020603050405020304" pitchFamily="18" charset="0"/>
              <a:cs typeface="Times New Roman" panose="02020603050405020304" pitchFamily="18" charset="0"/>
            </a:endParaRPr>
          </a:p>
          <a:p>
            <a:endParaRPr lang="en-GB" cap="none" dirty="0">
              <a:latin typeface="Times New Roman" panose="02020603050405020304" pitchFamily="18" charset="0"/>
              <a:cs typeface="Times New Roman" panose="02020603050405020304" pitchFamily="18" charset="0"/>
            </a:endParaRPr>
          </a:p>
          <a:p>
            <a:pPr marL="0" indent="0">
              <a:buNone/>
            </a:pPr>
            <a:endParaRPr lang="en-GB" cap="none"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EE2AA4FA-92ED-410C-BC16-953AFE9D40EE}"/>
              </a:ext>
            </a:extLst>
          </p:cNvPr>
          <p:cNvPicPr>
            <a:picLocks noChangeAspect="1"/>
          </p:cNvPicPr>
          <p:nvPr/>
        </p:nvPicPr>
        <p:blipFill>
          <a:blip r:embed="rId2"/>
          <a:stretch>
            <a:fillRect/>
          </a:stretch>
        </p:blipFill>
        <p:spPr>
          <a:xfrm>
            <a:off x="2662238" y="3974795"/>
            <a:ext cx="5281612" cy="1232508"/>
          </a:xfrm>
          <a:prstGeom prst="rect">
            <a:avLst/>
          </a:prstGeom>
        </p:spPr>
      </p:pic>
      <p:sp>
        <p:nvSpPr>
          <p:cNvPr id="6" name="Rectangle 5">
            <a:extLst>
              <a:ext uri="{FF2B5EF4-FFF2-40B4-BE49-F238E27FC236}">
                <a16:creationId xmlns:a16="http://schemas.microsoft.com/office/drawing/2014/main" xmlns="" id="{E07C44F0-8875-4CA4-B71A-0CA19390555D}"/>
              </a:ext>
            </a:extLst>
          </p:cNvPr>
          <p:cNvSpPr/>
          <p:nvPr/>
        </p:nvSpPr>
        <p:spPr>
          <a:xfrm>
            <a:off x="837887" y="2321004"/>
            <a:ext cx="9239249" cy="3170099"/>
          </a:xfrm>
          <a:prstGeom prst="rect">
            <a:avLst/>
          </a:prstGeom>
        </p:spPr>
        <p:txBody>
          <a:bodyPr wrap="square">
            <a:spAutoFit/>
          </a:bodyPr>
          <a:lstStyle/>
          <a:p>
            <a:pPr marL="285750" indent="-285750">
              <a:buFont typeface="Wingdings" panose="05000000000000000000" pitchFamily="2" charset="2"/>
              <a:buChar char="q"/>
            </a:pPr>
            <a:r>
              <a:rPr lang="en-GB" sz="2000" dirty="0">
                <a:latin typeface="Times New Roman" panose="02020603050405020304" pitchFamily="18" charset="0"/>
                <a:cs typeface="Times New Roman" panose="02020603050405020304" pitchFamily="18" charset="0"/>
              </a:rPr>
              <a:t>Soft base SO</a:t>
            </a:r>
            <a:r>
              <a:rPr lang="en-GB" sz="2000" baseline="-25000" dirty="0">
                <a:latin typeface="Times New Roman" panose="02020603050405020304" pitchFamily="18" charset="0"/>
                <a:cs typeface="Times New Roman" panose="02020603050405020304" pitchFamily="18" charset="0"/>
              </a:rPr>
              <a:t>3</a:t>
            </a:r>
            <a:r>
              <a:rPr lang="en-GB" sz="2000" dirty="0">
                <a:latin typeface="Times New Roman" panose="02020603050405020304" pitchFamily="18" charset="0"/>
                <a:cs typeface="Times New Roman" panose="02020603050405020304" pitchFamily="18" charset="0"/>
              </a:rPr>
              <a:t> </a:t>
            </a:r>
            <a:r>
              <a:rPr lang="en-GB" sz="2000" baseline="30000" dirty="0">
                <a:latin typeface="Times New Roman" panose="02020603050405020304" pitchFamily="18" charset="0"/>
                <a:cs typeface="Times New Roman" panose="02020603050405020304" pitchFamily="18" charset="0"/>
              </a:rPr>
              <a:t>2-</a:t>
            </a:r>
            <a:r>
              <a:rPr lang="en-GB" sz="2000" dirty="0">
                <a:latin typeface="Times New Roman" panose="02020603050405020304" pitchFamily="18" charset="0"/>
                <a:cs typeface="Times New Roman" panose="02020603050405020304" pitchFamily="18" charset="0"/>
              </a:rPr>
              <a:t>  can displace hard base F</a:t>
            </a:r>
            <a:r>
              <a:rPr lang="en-GB" sz="2000" baseline="30000" dirty="0">
                <a:latin typeface="Times New Roman" panose="02020603050405020304" pitchFamily="18" charset="0"/>
                <a:cs typeface="Times New Roman" panose="02020603050405020304" pitchFamily="18" charset="0"/>
              </a:rPr>
              <a:t>-</a:t>
            </a:r>
          </a:p>
          <a:p>
            <a:pPr algn="ctr"/>
            <a:r>
              <a:rPr lang="en-GB" sz="2000" dirty="0">
                <a:latin typeface="Times New Roman" panose="02020603050405020304" pitchFamily="18" charset="0"/>
                <a:cs typeface="Times New Roman" panose="02020603050405020304" pitchFamily="18" charset="0"/>
              </a:rPr>
              <a:t>SO</a:t>
            </a:r>
            <a:r>
              <a:rPr lang="en-GB" sz="2000" baseline="-25000" dirty="0">
                <a:latin typeface="Times New Roman" panose="02020603050405020304" pitchFamily="18" charset="0"/>
                <a:cs typeface="Times New Roman" panose="02020603050405020304" pitchFamily="18" charset="0"/>
              </a:rPr>
              <a:t>3</a:t>
            </a:r>
            <a:r>
              <a:rPr lang="en-GB" sz="2000" dirty="0">
                <a:latin typeface="Times New Roman" panose="02020603050405020304" pitchFamily="18" charset="0"/>
                <a:cs typeface="Times New Roman" panose="02020603050405020304" pitchFamily="18" charset="0"/>
              </a:rPr>
              <a:t> </a:t>
            </a:r>
            <a:r>
              <a:rPr lang="en-GB" sz="2000" baseline="30000" dirty="0">
                <a:latin typeface="Times New Roman" panose="02020603050405020304" pitchFamily="18" charset="0"/>
                <a:cs typeface="Times New Roman" panose="02020603050405020304" pitchFamily="18" charset="0"/>
              </a:rPr>
              <a:t>2- </a:t>
            </a:r>
            <a:r>
              <a:rPr lang="en-GB" sz="2000" dirty="0">
                <a:latin typeface="Times New Roman" panose="02020603050405020304" pitchFamily="18" charset="0"/>
                <a:cs typeface="Times New Roman" panose="02020603050405020304" pitchFamily="18" charset="0"/>
              </a:rPr>
              <a:t>+ HF ===== HSO</a:t>
            </a:r>
            <a:r>
              <a:rPr lang="en-GB" sz="2000" baseline="-25000" dirty="0">
                <a:latin typeface="Times New Roman" panose="02020603050405020304" pitchFamily="18" charset="0"/>
                <a:cs typeface="Times New Roman" panose="02020603050405020304" pitchFamily="18" charset="0"/>
              </a:rPr>
              <a:t>3</a:t>
            </a:r>
            <a:r>
              <a:rPr lang="en-GB" sz="2000" baseline="30000" dirty="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 + F</a:t>
            </a:r>
            <a:r>
              <a:rPr lang="en-GB" sz="2000" baseline="30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K</a:t>
            </a:r>
            <a:r>
              <a:rPr lang="en-GB" sz="2000" baseline="-25000" dirty="0" err="1">
                <a:latin typeface="Times New Roman" panose="02020603050405020304" pitchFamily="18" charset="0"/>
                <a:cs typeface="Times New Roman" panose="02020603050405020304" pitchFamily="18" charset="0"/>
              </a:rPr>
              <a:t>eq</a:t>
            </a:r>
            <a:r>
              <a:rPr lang="en-GB" sz="2000" dirty="0">
                <a:latin typeface="Times New Roman" panose="02020603050405020304" pitchFamily="18" charset="0"/>
                <a:cs typeface="Times New Roman" panose="02020603050405020304" pitchFamily="18" charset="0"/>
              </a:rPr>
              <a:t> = 10</a:t>
            </a:r>
            <a:r>
              <a:rPr lang="en-GB" sz="2000" baseline="30000" dirty="0">
                <a:latin typeface="Times New Roman" panose="02020603050405020304" pitchFamily="18" charset="0"/>
                <a:cs typeface="Times New Roman" panose="02020603050405020304" pitchFamily="18" charset="0"/>
              </a:rPr>
              <a:t>4</a:t>
            </a:r>
          </a:p>
          <a:p>
            <a:pPr algn="ctr"/>
            <a:r>
              <a:rPr lang="en-GB" sz="2000" i="1" dirty="0">
                <a:solidFill>
                  <a:srgbClr val="FF0000"/>
                </a:solidFill>
                <a:latin typeface="Times New Roman" panose="02020603050405020304" pitchFamily="18" charset="0"/>
                <a:cs typeface="Times New Roman" panose="02020603050405020304" pitchFamily="18" charset="0"/>
              </a:rPr>
              <a:t>However, this reaction occurs though it violates HSAB principle.</a:t>
            </a:r>
          </a:p>
          <a:p>
            <a:pPr marL="342900" indent="-342900" algn="ctr">
              <a:buFont typeface="Wingdings" panose="05000000000000000000" pitchFamily="2" charset="2"/>
              <a:buChar char="q"/>
            </a:pPr>
            <a:r>
              <a:rPr lang="en-GB" sz="2000" i="1" dirty="0">
                <a:latin typeface="Times New Roman" panose="02020603050405020304" pitchFamily="18" charset="0"/>
                <a:cs typeface="Times New Roman" panose="02020603050405020304" pitchFamily="18" charset="0"/>
              </a:rPr>
              <a:t>When both the strengths of acids and bases and hardness-softness are not significantly different, HSAB principle is obeyed. E.g.  </a:t>
            </a:r>
          </a:p>
          <a:p>
            <a:pPr algn="ctr"/>
            <a:endParaRPr lang="en-GB" sz="2000" i="1" dirty="0">
              <a:solidFill>
                <a:srgbClr val="FF0000"/>
              </a:solidFill>
              <a:latin typeface="Times New Roman" panose="02020603050405020304" pitchFamily="18" charset="0"/>
              <a:cs typeface="Times New Roman" panose="02020603050405020304" pitchFamily="18" charset="0"/>
            </a:endParaRPr>
          </a:p>
          <a:p>
            <a:pPr algn="ctr"/>
            <a:endParaRPr lang="en-GB" sz="2000" i="1" dirty="0">
              <a:solidFill>
                <a:srgbClr val="FF0000"/>
              </a:solidFill>
              <a:latin typeface="Times New Roman" panose="02020603050405020304" pitchFamily="18" charset="0"/>
              <a:cs typeface="Times New Roman" panose="02020603050405020304" pitchFamily="18" charset="0"/>
            </a:endParaRPr>
          </a:p>
          <a:p>
            <a:pPr algn="ctr"/>
            <a:endParaRPr lang="en-GB" sz="2000" i="1" dirty="0">
              <a:solidFill>
                <a:srgbClr val="FF0000"/>
              </a:solidFill>
              <a:latin typeface="Times New Roman" panose="02020603050405020304" pitchFamily="18" charset="0"/>
              <a:cs typeface="Times New Roman" panose="02020603050405020304" pitchFamily="18" charset="0"/>
            </a:endParaRPr>
          </a:p>
          <a:p>
            <a:pPr algn="ctr"/>
            <a:endParaRPr lang="en-GB" sz="2000" i="1" dirty="0">
              <a:solidFill>
                <a:srgbClr val="FF0000"/>
              </a:solidFill>
              <a:latin typeface="Times New Roman" panose="02020603050405020304" pitchFamily="18" charset="0"/>
              <a:cs typeface="Times New Roman" panose="02020603050405020304" pitchFamily="18" charset="0"/>
            </a:endParaRPr>
          </a:p>
          <a:p>
            <a:pPr algn="ctr"/>
            <a:endParaRPr lang="en-US" sz="20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026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55B13AC-18F4-47A4-9B67-4A91A2A0FE47}"/>
              </a:ext>
            </a:extLst>
          </p:cNvPr>
          <p:cNvSpPr/>
          <p:nvPr/>
        </p:nvSpPr>
        <p:spPr>
          <a:xfrm>
            <a:off x="1275611" y="256520"/>
            <a:ext cx="10196514" cy="6494085"/>
          </a:xfrm>
          <a:prstGeom prst="rect">
            <a:avLst/>
          </a:prstGeom>
        </p:spPr>
        <p:txBody>
          <a:bodyPr wrap="square">
            <a:spAutoFit/>
          </a:bodyPr>
          <a:lstStyle/>
          <a:p>
            <a:r>
              <a:rPr lang="en-GB" sz="2800" dirty="0">
                <a:solidFill>
                  <a:srgbClr val="FF0000"/>
                </a:solidFill>
                <a:latin typeface="Times New Roman" panose="02020603050405020304" pitchFamily="18" charset="0"/>
                <a:cs typeface="Times New Roman" panose="02020603050405020304" pitchFamily="18" charset="0"/>
              </a:rPr>
              <a:t>Limitation of HSAB Concept /Principle</a:t>
            </a:r>
          </a:p>
          <a:p>
            <a:endParaRPr lang="en-GB" sz="2800" dirty="0">
              <a:solidFill>
                <a:srgbClr val="FF0000"/>
              </a:solidFill>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Hard and soft classification is useful concept no doubt but it has some tricky limitations as pointed out below:-</a:t>
            </a:r>
          </a:p>
          <a:p>
            <a:pPr marL="457200" indent="-457200">
              <a:buFont typeface="+mj-lt"/>
              <a:buAutoNum type="arabicPeriod"/>
            </a:pPr>
            <a:r>
              <a:rPr lang="en-GB" sz="2400" dirty="0">
                <a:latin typeface="Times New Roman" panose="02020603050405020304" pitchFamily="18" charset="0"/>
                <a:cs typeface="Times New Roman" panose="02020603050405020304" pitchFamily="18" charset="0"/>
              </a:rPr>
              <a:t> The prime limitation f the HSAB concept is that it is widely general and has no any direct quantitative scale of acid base strength . </a:t>
            </a:r>
          </a:p>
          <a:p>
            <a:pPr marL="457200" indent="-457200">
              <a:buFont typeface="+mj-lt"/>
              <a:buAutoNum type="arabicPeriod"/>
            </a:pPr>
            <a:r>
              <a:rPr lang="en-GB" sz="2400" dirty="0">
                <a:latin typeface="Times New Roman" panose="02020603050405020304" pitchFamily="18" charset="0"/>
                <a:cs typeface="Times New Roman" panose="02020603050405020304" pitchFamily="18" charset="0"/>
              </a:rPr>
              <a:t>The inherent acid base strengths are not accounted for e.g. OH</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and F</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ions are both hard bases where OH</a:t>
            </a:r>
            <a:r>
              <a:rPr lang="en-GB" sz="2400" baseline="300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is nearly 10</a:t>
            </a:r>
            <a:r>
              <a:rPr lang="en-GB" sz="2400" baseline="30000" dirty="0">
                <a:latin typeface="Times New Roman" panose="02020603050405020304" pitchFamily="18" charset="0"/>
                <a:cs typeface="Times New Roman" panose="02020603050405020304" pitchFamily="18" charset="0"/>
              </a:rPr>
              <a:t>13</a:t>
            </a:r>
            <a:r>
              <a:rPr lang="en-GB" sz="2400" dirty="0">
                <a:latin typeface="Times New Roman" panose="02020603050405020304" pitchFamily="18" charset="0"/>
                <a:cs typeface="Times New Roman" panose="02020603050405020304" pitchFamily="18" charset="0"/>
              </a:rPr>
              <a:t> times stronger base than F</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ions .Correlation between hardness and inherent acid base strength is yet to be developed. </a:t>
            </a:r>
          </a:p>
          <a:p>
            <a:pPr marL="457200" indent="-457200">
              <a:buFont typeface="+mj-lt"/>
              <a:buAutoNum type="arabicPeriod"/>
            </a:pPr>
            <a:r>
              <a:rPr lang="en-GB" sz="2400" dirty="0">
                <a:latin typeface="Times New Roman" panose="02020603050405020304" pitchFamily="18" charset="0"/>
                <a:cs typeface="Times New Roman" panose="02020603050405020304" pitchFamily="18" charset="0"/>
              </a:rPr>
              <a:t>Sometimes Hard Soft principal fails to keep parity with inherent acid-base strengths. e.g. </a:t>
            </a:r>
          </a:p>
          <a:p>
            <a:r>
              <a:rPr lang="en-GB" sz="2400" dirty="0">
                <a:latin typeface="Times New Roman" panose="02020603050405020304" pitchFamily="18" charset="0"/>
                <a:cs typeface="Times New Roman" panose="02020603050405020304" pitchFamily="18" charset="0"/>
              </a:rPr>
              <a:t>				CH</a:t>
            </a:r>
            <a:r>
              <a:rPr lang="en-GB" sz="2400" baseline="-25000" dirty="0">
                <a:latin typeface="Times New Roman" panose="02020603050405020304" pitchFamily="18" charset="0"/>
                <a:cs typeface="Times New Roman" panose="02020603050405020304" pitchFamily="18" charset="0"/>
              </a:rPr>
              <a:t>3</a:t>
            </a:r>
            <a:r>
              <a:rPr lang="en-GB" sz="2400" dirty="0">
                <a:latin typeface="Times New Roman" panose="02020603050405020304" pitchFamily="18" charset="0"/>
                <a:cs typeface="Times New Roman" panose="02020603050405020304" pitchFamily="18" charset="0"/>
              </a:rPr>
              <a:t>(g) + H</a:t>
            </a:r>
            <a:r>
              <a:rPr lang="en-GB" sz="2400" baseline="-25000" dirty="0">
                <a:latin typeface="Times New Roman" panose="02020603050405020304" pitchFamily="18" charset="0"/>
                <a:cs typeface="Times New Roman" panose="02020603050405020304" pitchFamily="18" charset="0"/>
              </a:rPr>
              <a:t>2</a:t>
            </a:r>
            <a:r>
              <a:rPr lang="en-GB" sz="2400" dirty="0">
                <a:latin typeface="Times New Roman" panose="02020603050405020304" pitchFamily="18" charset="0"/>
                <a:cs typeface="Times New Roman" panose="02020603050405020304" pitchFamily="18" charset="0"/>
              </a:rPr>
              <a:t>(g)  					CH</a:t>
            </a:r>
            <a:r>
              <a:rPr lang="en-GB" sz="2400" baseline="-25000" dirty="0">
                <a:latin typeface="Times New Roman" panose="02020603050405020304" pitchFamily="18" charset="0"/>
                <a:cs typeface="Times New Roman" panose="02020603050405020304" pitchFamily="18" charset="0"/>
              </a:rPr>
              <a:t>4</a:t>
            </a:r>
            <a:r>
              <a:rPr lang="en-GB" sz="2400" dirty="0">
                <a:latin typeface="Times New Roman" panose="02020603050405020304" pitchFamily="18" charset="0"/>
                <a:cs typeface="Times New Roman" panose="02020603050405020304" pitchFamily="18" charset="0"/>
              </a:rPr>
              <a:t>(g) + H </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(g)</a:t>
            </a:r>
          </a:p>
          <a:p>
            <a:r>
              <a:rPr lang="en-GB" sz="2400" dirty="0">
                <a:latin typeface="Times New Roman" panose="02020603050405020304" pitchFamily="18" charset="0"/>
                <a:cs typeface="Times New Roman" panose="02020603050405020304" pitchFamily="18" charset="0"/>
              </a:rPr>
              <a:t> This reaction must be favoured in the view of soft-soft combination between CH</a:t>
            </a:r>
            <a:r>
              <a:rPr lang="en-GB" sz="2400" baseline="-25000" dirty="0">
                <a:latin typeface="Times New Roman" panose="02020603050405020304" pitchFamily="18" charset="0"/>
                <a:cs typeface="Times New Roman" panose="02020603050405020304" pitchFamily="18" charset="0"/>
              </a:rPr>
              <a:t>3</a:t>
            </a:r>
            <a:r>
              <a:rPr lang="en-GB" sz="2400" dirty="0">
                <a:latin typeface="Times New Roman" panose="02020603050405020304" pitchFamily="18" charset="0"/>
                <a:cs typeface="Times New Roman" panose="02020603050405020304" pitchFamily="18" charset="0"/>
              </a:rPr>
              <a:t> and H</a:t>
            </a:r>
            <a:r>
              <a:rPr lang="en-GB" sz="2400" baseline="300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p>
          <a:p>
            <a:r>
              <a:rPr lang="en-GB" sz="2400" dirty="0">
                <a:latin typeface="Times New Roman" panose="02020603050405020304" pitchFamily="18" charset="0"/>
                <a:cs typeface="Times New Roman" panose="02020603050405020304" pitchFamily="18" charset="0"/>
              </a:rPr>
              <a:t>But in actual practice the combination is endothermic by about + 360 kJ/mol. This unfavourable entropy change dose not allow the reaction to proceed.</a:t>
            </a:r>
            <a:endParaRPr lang="en-US" sz="2400" dirty="0">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xmlns="" id="{AEF2E839-941A-483C-AE5E-079F9EFE15CF}"/>
              </a:ext>
            </a:extLst>
          </p:cNvPr>
          <p:cNvCxnSpPr/>
          <p:nvPr/>
        </p:nvCxnSpPr>
        <p:spPr>
          <a:xfrm>
            <a:off x="5762625" y="4991100"/>
            <a:ext cx="100965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314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4A715F-A869-4F1F-A069-FA25EAA28783}"/>
              </a:ext>
            </a:extLst>
          </p:cNvPr>
          <p:cNvSpPr>
            <a:spLocks noGrp="1"/>
          </p:cNvSpPr>
          <p:nvPr>
            <p:ph type="title"/>
          </p:nvPr>
        </p:nvSpPr>
        <p:spPr>
          <a:xfrm>
            <a:off x="913150" y="180368"/>
            <a:ext cx="10145376" cy="743558"/>
          </a:xfrm>
        </p:spPr>
        <p:txBody>
          <a:bodyPr/>
          <a:lstStyle/>
          <a:p>
            <a:r>
              <a:rPr lang="en-GB" b="1" dirty="0">
                <a:solidFill>
                  <a:srgbClr val="FF0000"/>
                </a:solidFill>
                <a:latin typeface="Times New Roman" panose="02020603050405020304" pitchFamily="18" charset="0"/>
                <a:cs typeface="Times New Roman" panose="02020603050405020304" pitchFamily="18" charset="0"/>
              </a:rPr>
              <a:t>SYMBIOSIS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F3AE81AE-453F-46E3-99B2-18C800453737}"/>
              </a:ext>
            </a:extLst>
          </p:cNvPr>
          <p:cNvSpPr>
            <a:spLocks noGrp="1"/>
          </p:cNvSpPr>
          <p:nvPr>
            <p:ph sz="quarter" idx="13"/>
          </p:nvPr>
        </p:nvSpPr>
        <p:spPr>
          <a:xfrm>
            <a:off x="913150" y="766892"/>
            <a:ext cx="10050125" cy="5424358"/>
          </a:xfrm>
        </p:spPr>
        <p:txBody>
          <a:bodyPr>
            <a:noAutofit/>
          </a:bodyPr>
          <a:lstStyle/>
          <a:p>
            <a:pPr marL="0" indent="0">
              <a:buNone/>
            </a:pPr>
            <a:r>
              <a:rPr lang="en-GB" sz="2400" b="1" i="1" cap="none" dirty="0">
                <a:solidFill>
                  <a:srgbClr val="C00000"/>
                </a:solidFill>
                <a:latin typeface="Times New Roman" panose="02020603050405020304" pitchFamily="18" charset="0"/>
                <a:cs typeface="Times New Roman" panose="02020603050405020304" pitchFamily="18" charset="0"/>
              </a:rPr>
              <a:t>Soft ligands have a tendency to combine with a metal ion already having soft ligands and hard ligands have a tendency to combine with a metal ion already having hard ligands. This tendency is known as symbiosis. </a:t>
            </a:r>
            <a:endParaRPr lang="en-GB" sz="2400" b="1" cap="none" dirty="0">
              <a:solidFill>
                <a:srgbClr val="002060"/>
              </a:solidFill>
              <a:latin typeface="Times New Roman" panose="02020603050405020304" pitchFamily="18" charset="0"/>
              <a:cs typeface="Times New Roman" panose="02020603050405020304" pitchFamily="18" charset="0"/>
            </a:endParaRPr>
          </a:p>
          <a:p>
            <a:pPr marL="0" indent="0">
              <a:buNone/>
            </a:pPr>
            <a:r>
              <a:rPr lang="en-GB" sz="2400" b="1" cap="none" dirty="0">
                <a:solidFill>
                  <a:srgbClr val="002060"/>
                </a:solidFill>
                <a:latin typeface="Times New Roman" panose="02020603050405020304" pitchFamily="18" charset="0"/>
                <a:cs typeface="Times New Roman" panose="02020603050405020304" pitchFamily="18" charset="0"/>
              </a:rPr>
              <a:t>BF</a:t>
            </a:r>
            <a:r>
              <a:rPr lang="en-GB" sz="2400" b="1" cap="none" baseline="-25000" dirty="0">
                <a:solidFill>
                  <a:srgbClr val="002060"/>
                </a:solidFill>
                <a:latin typeface="Times New Roman" panose="02020603050405020304" pitchFamily="18" charset="0"/>
                <a:cs typeface="Times New Roman" panose="02020603050405020304" pitchFamily="18" charset="0"/>
              </a:rPr>
              <a:t>3 </a:t>
            </a:r>
            <a:r>
              <a:rPr lang="en-GB" sz="2400" b="1" cap="none" dirty="0">
                <a:solidFill>
                  <a:srgbClr val="002060"/>
                </a:solidFill>
                <a:latin typeface="Times New Roman" panose="02020603050405020304" pitchFamily="18" charset="0"/>
                <a:cs typeface="Times New Roman" panose="02020603050405020304" pitchFamily="18" charset="0"/>
              </a:rPr>
              <a:t>is a hard acid combines readily with a further F-- ion which is a hard base .While BH</a:t>
            </a:r>
            <a:r>
              <a:rPr lang="en-GB" sz="2400" b="1" cap="none" baseline="-25000" dirty="0">
                <a:solidFill>
                  <a:srgbClr val="002060"/>
                </a:solidFill>
                <a:latin typeface="Times New Roman" panose="02020603050405020304" pitchFamily="18" charset="0"/>
                <a:cs typeface="Times New Roman" panose="02020603050405020304" pitchFamily="18" charset="0"/>
              </a:rPr>
              <a:t>3 </a:t>
            </a:r>
            <a:r>
              <a:rPr lang="en-GB" sz="2400" b="1" cap="none" dirty="0">
                <a:solidFill>
                  <a:srgbClr val="002060"/>
                </a:solidFill>
                <a:latin typeface="Times New Roman" panose="02020603050405020304" pitchFamily="18" charset="0"/>
                <a:cs typeface="Times New Roman" panose="02020603050405020304" pitchFamily="18" charset="0"/>
              </a:rPr>
              <a:t>being a soft acid prefers to join the softer base H ion .This fact will easily account for the following :</a:t>
            </a:r>
          </a:p>
          <a:p>
            <a:pPr marL="0" indent="0">
              <a:buNone/>
            </a:pPr>
            <a:r>
              <a:rPr lang="en-GB" sz="2400" b="1" cap="none" dirty="0">
                <a:solidFill>
                  <a:srgbClr val="002060"/>
                </a:solidFill>
                <a:latin typeface="Times New Roman" panose="02020603050405020304" pitchFamily="18" charset="0"/>
                <a:cs typeface="Times New Roman" panose="02020603050405020304" pitchFamily="18" charset="0"/>
              </a:rPr>
              <a:t>BF</a:t>
            </a:r>
            <a:r>
              <a:rPr lang="en-GB" sz="2400" b="1" cap="none" baseline="-25000" dirty="0">
                <a:solidFill>
                  <a:srgbClr val="002060"/>
                </a:solidFill>
                <a:latin typeface="Times New Roman" panose="02020603050405020304" pitchFamily="18" charset="0"/>
                <a:cs typeface="Times New Roman" panose="02020603050405020304" pitchFamily="18" charset="0"/>
              </a:rPr>
              <a:t>3 </a:t>
            </a:r>
            <a:r>
              <a:rPr lang="en-GB" sz="2400" b="1" cap="none" dirty="0">
                <a:solidFill>
                  <a:srgbClr val="002060"/>
                </a:solidFill>
                <a:latin typeface="Times New Roman" panose="02020603050405020304" pitchFamily="18" charset="0"/>
                <a:cs typeface="Times New Roman" panose="02020603050405020304" pitchFamily="18" charset="0"/>
              </a:rPr>
              <a:t>H</a:t>
            </a:r>
            <a:r>
              <a:rPr lang="en-GB" sz="2400" b="1" cap="none" baseline="30000" dirty="0">
                <a:solidFill>
                  <a:srgbClr val="002060"/>
                </a:solidFill>
                <a:latin typeface="Times New Roman" panose="02020603050405020304" pitchFamily="18" charset="0"/>
                <a:cs typeface="Times New Roman" panose="02020603050405020304" pitchFamily="18" charset="0"/>
              </a:rPr>
              <a:t>- </a:t>
            </a:r>
            <a:r>
              <a:rPr lang="en-GB" sz="2400" b="1" cap="none" dirty="0">
                <a:solidFill>
                  <a:srgbClr val="002060"/>
                </a:solidFill>
                <a:latin typeface="Times New Roman" panose="02020603050405020304" pitchFamily="18" charset="0"/>
                <a:cs typeface="Times New Roman" panose="02020603050405020304" pitchFamily="18" charset="0"/>
              </a:rPr>
              <a:t>+ BH</a:t>
            </a:r>
            <a:r>
              <a:rPr lang="en-GB" sz="2400" b="1" cap="none" baseline="-25000" dirty="0">
                <a:solidFill>
                  <a:srgbClr val="002060"/>
                </a:solidFill>
                <a:latin typeface="Times New Roman" panose="02020603050405020304" pitchFamily="18" charset="0"/>
                <a:cs typeface="Times New Roman" panose="02020603050405020304" pitchFamily="18" charset="0"/>
              </a:rPr>
              <a:t>4</a:t>
            </a:r>
            <a:r>
              <a:rPr lang="en-GB" sz="2400" b="1" cap="none" dirty="0">
                <a:solidFill>
                  <a:srgbClr val="002060"/>
                </a:solidFill>
                <a:latin typeface="Times New Roman" panose="02020603050405020304" pitchFamily="18" charset="0"/>
                <a:cs typeface="Times New Roman" panose="02020603050405020304" pitchFamily="18" charset="0"/>
              </a:rPr>
              <a:t> F</a:t>
            </a:r>
            <a:r>
              <a:rPr lang="en-GB" sz="2400" b="1" cap="none" baseline="30000" dirty="0">
                <a:solidFill>
                  <a:srgbClr val="002060"/>
                </a:solidFill>
                <a:latin typeface="Times New Roman" panose="02020603050405020304" pitchFamily="18" charset="0"/>
                <a:cs typeface="Times New Roman" panose="02020603050405020304" pitchFamily="18" charset="0"/>
              </a:rPr>
              <a:t> – </a:t>
            </a:r>
            <a:r>
              <a:rPr lang="en-GB" sz="2400" b="1" cap="none" dirty="0">
                <a:solidFill>
                  <a:srgbClr val="002060"/>
                </a:solidFill>
                <a:latin typeface="Times New Roman" panose="02020603050405020304" pitchFamily="18" charset="0"/>
                <a:cs typeface="Times New Roman" panose="02020603050405020304" pitchFamily="18" charset="0"/>
              </a:rPr>
              <a:t>→ BF</a:t>
            </a:r>
            <a:r>
              <a:rPr lang="en-GB" sz="2400" b="1" cap="none" baseline="-25000" dirty="0">
                <a:solidFill>
                  <a:srgbClr val="002060"/>
                </a:solidFill>
                <a:latin typeface="Times New Roman" panose="02020603050405020304" pitchFamily="18" charset="0"/>
                <a:cs typeface="Times New Roman" panose="02020603050405020304" pitchFamily="18" charset="0"/>
              </a:rPr>
              <a:t>4</a:t>
            </a:r>
            <a:r>
              <a:rPr lang="en-GB" sz="2400" b="1" cap="none" baseline="30000" dirty="0">
                <a:solidFill>
                  <a:srgbClr val="002060"/>
                </a:solidFill>
                <a:latin typeface="Times New Roman" panose="02020603050405020304" pitchFamily="18" charset="0"/>
                <a:cs typeface="Times New Roman" panose="02020603050405020304" pitchFamily="18" charset="0"/>
              </a:rPr>
              <a:t>-</a:t>
            </a:r>
            <a:r>
              <a:rPr lang="en-GB" sz="2400" b="1" cap="none" dirty="0">
                <a:solidFill>
                  <a:srgbClr val="002060"/>
                </a:solidFill>
                <a:latin typeface="Times New Roman" panose="02020603050405020304" pitchFamily="18" charset="0"/>
                <a:cs typeface="Times New Roman" panose="02020603050405020304" pitchFamily="18" charset="0"/>
              </a:rPr>
              <a:t>+ BH</a:t>
            </a:r>
            <a:r>
              <a:rPr lang="en-GB" sz="2400" b="1" cap="none" baseline="-25000" dirty="0">
                <a:solidFill>
                  <a:srgbClr val="002060"/>
                </a:solidFill>
                <a:latin typeface="Times New Roman" panose="02020603050405020304" pitchFamily="18" charset="0"/>
                <a:cs typeface="Times New Roman" panose="02020603050405020304" pitchFamily="18" charset="0"/>
              </a:rPr>
              <a:t>4</a:t>
            </a:r>
            <a:r>
              <a:rPr lang="en-GB" sz="2400" b="1" cap="none" baseline="30000" dirty="0">
                <a:solidFill>
                  <a:srgbClr val="002060"/>
                </a:solidFill>
                <a:latin typeface="Times New Roman" panose="02020603050405020304" pitchFamily="18" charset="0"/>
                <a:cs typeface="Times New Roman" panose="02020603050405020304" pitchFamily="18" charset="0"/>
              </a:rPr>
              <a:t>-</a:t>
            </a:r>
          </a:p>
          <a:p>
            <a:pPr marL="0" indent="0">
              <a:buNone/>
            </a:pPr>
            <a:r>
              <a:rPr lang="en-GB" sz="2400" b="1" cap="none" dirty="0">
                <a:solidFill>
                  <a:srgbClr val="002060"/>
                </a:solidFill>
                <a:latin typeface="Times New Roman" panose="02020603050405020304" pitchFamily="18" charset="0"/>
                <a:cs typeface="Times New Roman" panose="02020603050405020304" pitchFamily="18" charset="0"/>
              </a:rPr>
              <a:t>CF</a:t>
            </a:r>
            <a:r>
              <a:rPr lang="en-GB" sz="2400" b="1" cap="none" baseline="-25000" dirty="0">
                <a:solidFill>
                  <a:srgbClr val="002060"/>
                </a:solidFill>
                <a:latin typeface="Times New Roman" panose="02020603050405020304" pitchFamily="18" charset="0"/>
                <a:cs typeface="Times New Roman" panose="02020603050405020304" pitchFamily="18" charset="0"/>
              </a:rPr>
              <a:t>3</a:t>
            </a:r>
            <a:r>
              <a:rPr lang="en-GB" sz="2400" b="1" cap="none" dirty="0">
                <a:solidFill>
                  <a:srgbClr val="002060"/>
                </a:solidFill>
                <a:latin typeface="Times New Roman" panose="02020603050405020304" pitchFamily="18" charset="0"/>
                <a:cs typeface="Times New Roman" panose="02020603050405020304" pitchFamily="18" charset="0"/>
              </a:rPr>
              <a:t>H + CH</a:t>
            </a:r>
            <a:r>
              <a:rPr lang="en-GB" sz="2400" b="1" cap="none" baseline="-25000" dirty="0">
                <a:solidFill>
                  <a:srgbClr val="002060"/>
                </a:solidFill>
                <a:latin typeface="Times New Roman" panose="02020603050405020304" pitchFamily="18" charset="0"/>
                <a:cs typeface="Times New Roman" panose="02020603050405020304" pitchFamily="18" charset="0"/>
              </a:rPr>
              <a:t>3</a:t>
            </a:r>
            <a:r>
              <a:rPr lang="en-GB" sz="2400" b="1" cap="none" dirty="0">
                <a:solidFill>
                  <a:srgbClr val="002060"/>
                </a:solidFill>
                <a:latin typeface="Times New Roman" panose="02020603050405020304" pitchFamily="18" charset="0"/>
                <a:cs typeface="Times New Roman" panose="02020603050405020304" pitchFamily="18" charset="0"/>
              </a:rPr>
              <a:t>F → CF</a:t>
            </a:r>
            <a:r>
              <a:rPr lang="en-GB" sz="2400" b="1" cap="none" baseline="-25000" dirty="0">
                <a:solidFill>
                  <a:srgbClr val="002060"/>
                </a:solidFill>
                <a:latin typeface="Times New Roman" panose="02020603050405020304" pitchFamily="18" charset="0"/>
                <a:cs typeface="Times New Roman" panose="02020603050405020304" pitchFamily="18" charset="0"/>
              </a:rPr>
              <a:t>4</a:t>
            </a:r>
            <a:r>
              <a:rPr lang="en-GB" sz="2400" b="1" cap="none" dirty="0">
                <a:solidFill>
                  <a:srgbClr val="002060"/>
                </a:solidFill>
                <a:latin typeface="Times New Roman" panose="02020603050405020304" pitchFamily="18" charset="0"/>
                <a:cs typeface="Times New Roman" panose="02020603050405020304" pitchFamily="18" charset="0"/>
              </a:rPr>
              <a:t> + CH</a:t>
            </a:r>
            <a:r>
              <a:rPr lang="en-GB" sz="2400" b="1" cap="none" baseline="-25000" dirty="0">
                <a:solidFill>
                  <a:srgbClr val="002060"/>
                </a:solidFill>
                <a:latin typeface="Times New Roman" panose="02020603050405020304" pitchFamily="18" charset="0"/>
                <a:cs typeface="Times New Roman" panose="02020603050405020304" pitchFamily="18" charset="0"/>
              </a:rPr>
              <a:t>4</a:t>
            </a:r>
          </a:p>
          <a:p>
            <a:pPr marL="0" indent="0">
              <a:buNone/>
            </a:pPr>
            <a:r>
              <a:rPr lang="en-GB" sz="2400" b="1" cap="none" dirty="0">
                <a:solidFill>
                  <a:srgbClr val="002060"/>
                </a:solidFill>
                <a:latin typeface="Times New Roman" panose="02020603050405020304" pitchFamily="18" charset="0"/>
                <a:cs typeface="Times New Roman" panose="02020603050405020304" pitchFamily="18" charset="0"/>
              </a:rPr>
              <a:t>Such tendencies of fluoride ions or hydride ions to favour further coordination by a fourth F and H ion has been termed “symbiosis” by Jorgensen(1964) for the symmetrically substituted species with a  centre already having soft ligands or vice Versa.</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869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475A27-F0C8-42AD-9CB6-7C4D6A546520}"/>
              </a:ext>
            </a:extLst>
          </p:cNvPr>
          <p:cNvSpPr>
            <a:spLocks noGrp="1"/>
          </p:cNvSpPr>
          <p:nvPr>
            <p:ph type="title"/>
          </p:nvPr>
        </p:nvSpPr>
        <p:spPr>
          <a:xfrm>
            <a:off x="913775" y="399442"/>
            <a:ext cx="10364451" cy="524483"/>
          </a:xfrm>
        </p:spPr>
        <p:txBody>
          <a:bodyPr>
            <a:normAutofit/>
          </a:bodyPr>
          <a:lstStyle/>
          <a:p>
            <a:r>
              <a:rPr lang="en-GB" sz="2800" b="1" dirty="0">
                <a:solidFill>
                  <a:srgbClr val="C00000"/>
                </a:solidFill>
                <a:latin typeface="Times New Roman" panose="02020603050405020304" pitchFamily="18" charset="0"/>
                <a:cs typeface="Times New Roman" panose="02020603050405020304" pitchFamily="18" charset="0"/>
              </a:rPr>
              <a:t>ELECTRONEGATIVITY AND HARDNESS &amp; SOFTNESS</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FBC204E0-A6EC-4F57-92CB-65EB17F81BA3}"/>
              </a:ext>
            </a:extLst>
          </p:cNvPr>
          <p:cNvSpPr>
            <a:spLocks noGrp="1"/>
          </p:cNvSpPr>
          <p:nvPr>
            <p:ph sz="quarter" idx="13"/>
          </p:nvPr>
        </p:nvSpPr>
        <p:spPr>
          <a:xfrm>
            <a:off x="913775" y="1528892"/>
            <a:ext cx="10364450" cy="4859029"/>
          </a:xfrm>
        </p:spPr>
        <p:txBody>
          <a:bodyPr>
            <a:noAutofit/>
          </a:bodyPr>
          <a:lstStyle/>
          <a:p>
            <a:pPr algn="just">
              <a:lnSpc>
                <a:spcPct val="100000"/>
              </a:lnSpc>
              <a:buFont typeface="Wingdings" panose="05000000000000000000" pitchFamily="2" charset="2"/>
              <a:buChar char="Ø"/>
            </a:pPr>
            <a:r>
              <a:rPr lang="en-GB" sz="2200" b="1" i="1" cap="none" dirty="0">
                <a:solidFill>
                  <a:srgbClr val="FF0000"/>
                </a:solidFill>
                <a:latin typeface="Times New Roman" panose="02020603050405020304" pitchFamily="18" charset="0"/>
                <a:cs typeface="Times New Roman" panose="02020603050405020304" pitchFamily="18" charset="0"/>
              </a:rPr>
              <a:t>The most important atomic property which helps in classifying hard and soft acids and bases is the electronegativity. </a:t>
            </a:r>
            <a:r>
              <a:rPr lang="en-GB" sz="2200" cap="none" dirty="0">
                <a:solidFill>
                  <a:srgbClr val="0070C0"/>
                </a:solidFill>
                <a:latin typeface="Times New Roman" panose="02020603050405020304" pitchFamily="18" charset="0"/>
                <a:cs typeface="Times New Roman" panose="02020603050405020304" pitchFamily="18" charset="0"/>
              </a:rPr>
              <a:t>It may be noted that in this electronegativity does not mean the power of an atom in a molecule to attract electrons towards itself but it refers also to the power of an individual ion participating in a reaction</a:t>
            </a:r>
            <a:r>
              <a:rPr lang="en-GB" sz="2200" cap="none" dirty="0" smtClean="0">
                <a:solidFill>
                  <a:srgbClr val="0070C0"/>
                </a:solidFill>
                <a:latin typeface="Times New Roman" panose="02020603050405020304" pitchFamily="18" charset="0"/>
                <a:cs typeface="Times New Roman" panose="02020603050405020304" pitchFamily="18" charset="0"/>
              </a:rPr>
              <a:t>.</a:t>
            </a:r>
          </a:p>
          <a:p>
            <a:pPr marL="0" indent="0" algn="just">
              <a:lnSpc>
                <a:spcPct val="100000"/>
              </a:lnSpc>
              <a:buNone/>
            </a:pPr>
            <a:endParaRPr lang="en-GB" sz="2200" cap="none" dirty="0">
              <a:solidFill>
                <a:srgbClr val="0070C0"/>
              </a:solidFill>
              <a:latin typeface="Times New Roman" panose="02020603050405020304" pitchFamily="18" charset="0"/>
              <a:cs typeface="Times New Roman" panose="02020603050405020304" pitchFamily="18" charset="0"/>
            </a:endParaRPr>
          </a:p>
          <a:p>
            <a:pPr algn="just">
              <a:lnSpc>
                <a:spcPct val="100000"/>
              </a:lnSpc>
              <a:buFont typeface="Wingdings" panose="05000000000000000000" pitchFamily="2" charset="2"/>
              <a:buChar char="Ø"/>
            </a:pPr>
            <a:r>
              <a:rPr lang="en-GB" sz="2200" cap="none" dirty="0">
                <a:solidFill>
                  <a:srgbClr val="0070C0"/>
                </a:solidFill>
                <a:latin typeface="Times New Roman" panose="02020603050405020304" pitchFamily="18" charset="0"/>
                <a:cs typeface="Times New Roman" panose="02020603050405020304" pitchFamily="18" charset="0"/>
              </a:rPr>
              <a:t>For example lithium has low electronegativity, Li+ has relatively high tendency to attract electrons toward itself, and therefore, it has high electronegativity. This is because of extremely high second ionisation potential. Consequently, Li+ is hard acid. On the other hand, transition metal ions in low oxidation state such as Cu+ , Hg+ , Ag</a:t>
            </a:r>
            <a:r>
              <a:rPr lang="en-GB" sz="2200" cap="none" baseline="30000" dirty="0">
                <a:solidFill>
                  <a:srgbClr val="0070C0"/>
                </a:solidFill>
                <a:latin typeface="Times New Roman" panose="02020603050405020304" pitchFamily="18" charset="0"/>
                <a:cs typeface="Times New Roman" panose="02020603050405020304" pitchFamily="18" charset="0"/>
              </a:rPr>
              <a:t>+</a:t>
            </a:r>
            <a:r>
              <a:rPr lang="en-GB" sz="2200" cap="none" dirty="0">
                <a:solidFill>
                  <a:srgbClr val="0070C0"/>
                </a:solidFill>
                <a:latin typeface="Times New Roman" panose="02020603050405020304" pitchFamily="18" charset="0"/>
                <a:cs typeface="Times New Roman" panose="02020603050405020304" pitchFamily="18" charset="0"/>
              </a:rPr>
              <a:t> , Cd</a:t>
            </a:r>
            <a:r>
              <a:rPr lang="en-GB" sz="2200" cap="none" baseline="30000" dirty="0">
                <a:solidFill>
                  <a:srgbClr val="0070C0"/>
                </a:solidFill>
                <a:latin typeface="Times New Roman" panose="02020603050405020304" pitchFamily="18" charset="0"/>
                <a:cs typeface="Times New Roman" panose="02020603050405020304" pitchFamily="18" charset="0"/>
              </a:rPr>
              <a:t>2+ </a:t>
            </a:r>
            <a:r>
              <a:rPr lang="en-GB" sz="2200" cap="none" dirty="0">
                <a:solidFill>
                  <a:srgbClr val="0070C0"/>
                </a:solidFill>
                <a:latin typeface="Times New Roman" panose="02020603050405020304" pitchFamily="18" charset="0"/>
                <a:cs typeface="Times New Roman" panose="02020603050405020304" pitchFamily="18" charset="0"/>
              </a:rPr>
              <a:t>etc have relatively high second ionisation energies and therefore have low value of electronegativity. Therefore, they are considered as soft acids. The same way we can consider hard and soft bases</a:t>
            </a:r>
            <a:r>
              <a:rPr lang="en-GB" sz="2200" cap="none" dirty="0" smtClean="0">
                <a:solidFill>
                  <a:srgbClr val="0070C0"/>
                </a:solidFill>
                <a:latin typeface="Times New Roman" panose="02020603050405020304" pitchFamily="18" charset="0"/>
                <a:cs typeface="Times New Roman" panose="02020603050405020304" pitchFamily="18" charset="0"/>
              </a:rPr>
              <a:t>.</a:t>
            </a:r>
            <a:endParaRPr lang="en-US" sz="1800" cap="none"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55128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896" y="2692015"/>
            <a:ext cx="10364451" cy="1596177"/>
          </a:xfrm>
        </p:spPr>
        <p:txBody>
          <a:bodyPr>
            <a:normAutofit/>
          </a:bodyPr>
          <a:lstStyle/>
          <a:p>
            <a:r>
              <a:rPr lang="en-US" sz="9600" dirty="0" smtClean="0"/>
              <a:t>Thank you</a:t>
            </a:r>
            <a:endParaRPr lang="en-US" sz="9600" dirty="0"/>
          </a:p>
        </p:txBody>
      </p:sp>
    </p:spTree>
    <p:extLst>
      <p:ext uri="{BB962C8B-B14F-4D97-AF65-F5344CB8AC3E}">
        <p14:creationId xmlns:p14="http://schemas.microsoft.com/office/powerpoint/2010/main" val="409136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372AA22-190E-4D1C-9DBF-DB9E394A4E2B}"/>
              </a:ext>
            </a:extLst>
          </p:cNvPr>
          <p:cNvPicPr>
            <a:picLocks noChangeAspect="1"/>
          </p:cNvPicPr>
          <p:nvPr/>
        </p:nvPicPr>
        <p:blipFill>
          <a:blip r:embed="rId2"/>
          <a:stretch>
            <a:fillRect/>
          </a:stretch>
        </p:blipFill>
        <p:spPr>
          <a:xfrm>
            <a:off x="1436970" y="351395"/>
            <a:ext cx="8514898" cy="6395634"/>
          </a:xfrm>
          <a:prstGeom prst="rect">
            <a:avLst/>
          </a:prstGeom>
        </p:spPr>
      </p:pic>
    </p:spTree>
    <p:extLst>
      <p:ext uri="{BB962C8B-B14F-4D97-AF65-F5344CB8AC3E}">
        <p14:creationId xmlns:p14="http://schemas.microsoft.com/office/powerpoint/2010/main" val="3989163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xmlns="" id="{DBFE050F-65B7-47AF-88B6-E46218650BD2}"/>
              </a:ext>
            </a:extLst>
          </p:cNvPr>
          <p:cNvSpPr>
            <a:spLocks noGrp="1"/>
          </p:cNvSpPr>
          <p:nvPr>
            <p:ph sz="quarter" idx="13"/>
          </p:nvPr>
        </p:nvSpPr>
        <p:spPr>
          <a:xfrm>
            <a:off x="651031" y="1469255"/>
            <a:ext cx="10457894" cy="5388745"/>
          </a:xfrm>
        </p:spPr>
        <p:txBody>
          <a:bodyPr>
            <a:normAutofit/>
          </a:bodyPr>
          <a:lstStyle/>
          <a:p>
            <a:r>
              <a:rPr lang="en-GB" sz="2800" b="1" dirty="0">
                <a:solidFill>
                  <a:schemeClr val="accent6">
                    <a:lumMod val="75000"/>
                  </a:schemeClr>
                </a:solidFill>
              </a:rPr>
              <a:t>Characteristics of hard acids:</a:t>
            </a:r>
          </a:p>
          <a:p>
            <a:r>
              <a:rPr lang="en-GB" dirty="0"/>
              <a:t>The hard acids are cations with small size. </a:t>
            </a:r>
          </a:p>
          <a:p>
            <a:r>
              <a:rPr lang="en-GB" dirty="0"/>
              <a:t>Wherever different oxidation states are possible the hard acids are cations of higher oxidation states. </a:t>
            </a:r>
          </a:p>
          <a:p>
            <a:r>
              <a:rPr lang="en-GB" dirty="0"/>
              <a:t>The hard acids do not possess large number of valence electrons. </a:t>
            </a:r>
          </a:p>
          <a:p>
            <a:r>
              <a:rPr lang="en-GB" sz="2400" b="1" dirty="0">
                <a:solidFill>
                  <a:schemeClr val="accent6">
                    <a:lumMod val="75000"/>
                  </a:schemeClr>
                </a:solidFill>
              </a:rPr>
              <a:t>Characteristics of soft acids</a:t>
            </a:r>
            <a:r>
              <a:rPr lang="en-GB" dirty="0"/>
              <a:t>:</a:t>
            </a:r>
          </a:p>
          <a:p>
            <a:r>
              <a:rPr lang="en-GB" dirty="0"/>
              <a:t>The soft acids have cations of large size. </a:t>
            </a:r>
          </a:p>
          <a:p>
            <a:r>
              <a:rPr lang="en-GB" dirty="0"/>
              <a:t>The cations have usually zero or low oxidation states. </a:t>
            </a:r>
          </a:p>
          <a:p>
            <a:r>
              <a:rPr lang="en-GB" dirty="0"/>
              <a:t>The soft acids have usually large number of valence electrons. </a:t>
            </a:r>
            <a:endParaRPr lang="en-US" sz="2400" dirty="0"/>
          </a:p>
        </p:txBody>
      </p:sp>
      <p:sp>
        <p:nvSpPr>
          <p:cNvPr id="5" name="Rectangle 4">
            <a:extLst>
              <a:ext uri="{FF2B5EF4-FFF2-40B4-BE49-F238E27FC236}">
                <a16:creationId xmlns:a16="http://schemas.microsoft.com/office/drawing/2014/main" xmlns="" id="{291468E7-33F5-43B3-A499-5FD588DCF23B}"/>
              </a:ext>
            </a:extLst>
          </p:cNvPr>
          <p:cNvSpPr>
            <a:spLocks noGrp="1" noChangeArrowheads="1"/>
          </p:cNvSpPr>
          <p:nvPr>
            <p:ph type="title"/>
          </p:nvPr>
        </p:nvSpPr>
        <p:spPr>
          <a:xfrm>
            <a:off x="914400" y="619125"/>
            <a:ext cx="10363200" cy="1032122"/>
          </a:xfrm>
          <a:ln>
            <a:miter lim="800000"/>
            <a:headEnd/>
            <a:tailEnd/>
          </a:ln>
        </p:spPr>
        <p:txBody>
          <a:bodyPr rtlCol="0">
            <a:normAutofit/>
          </a:bodyPr>
          <a:lstStyle/>
          <a:p>
            <a:pPr algn="ctr" eaLnBrk="1" fontAlgn="auto" hangingPunct="1">
              <a:spcAft>
                <a:spcPts val="0"/>
              </a:spcAft>
              <a:defRPr/>
            </a:pPr>
            <a:r>
              <a:rPr lang="en-US" b="1" dirty="0">
                <a:solidFill>
                  <a:schemeClr val="accent1">
                    <a:lumMod val="75000"/>
                  </a:schemeClr>
                </a:solidFill>
                <a:latin typeface="Times New Roman" pitchFamily="18" charset="0"/>
                <a:cs typeface="Times New Roman" pitchFamily="18" charset="0"/>
              </a:rPr>
              <a:t>Hard &amp; Soft Acids and Bases</a:t>
            </a:r>
          </a:p>
        </p:txBody>
      </p:sp>
    </p:spTree>
    <p:extLst>
      <p:ext uri="{BB962C8B-B14F-4D97-AF65-F5344CB8AC3E}">
        <p14:creationId xmlns:p14="http://schemas.microsoft.com/office/powerpoint/2010/main" val="1351819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C408939-1271-4E54-8974-610236B3B938}"/>
              </a:ext>
            </a:extLst>
          </p:cNvPr>
          <p:cNvPicPr>
            <a:picLocks noChangeAspect="1"/>
          </p:cNvPicPr>
          <p:nvPr/>
        </p:nvPicPr>
        <p:blipFill rotWithShape="1">
          <a:blip r:embed="rId2"/>
          <a:srcRect l="-1706" t="27885" r="-818" b="11158"/>
          <a:stretch/>
        </p:blipFill>
        <p:spPr>
          <a:xfrm>
            <a:off x="0" y="263949"/>
            <a:ext cx="6613864" cy="3165051"/>
          </a:xfrm>
          <a:prstGeom prst="rect">
            <a:avLst/>
          </a:prstGeom>
          <a:noFill/>
          <a:ln>
            <a:solidFill>
              <a:srgbClr val="C00000"/>
            </a:solidFill>
          </a:ln>
        </p:spPr>
      </p:pic>
      <p:pic>
        <p:nvPicPr>
          <p:cNvPr id="2050" name="Picture 2">
            <a:extLst>
              <a:ext uri="{FF2B5EF4-FFF2-40B4-BE49-F238E27FC236}">
                <a16:creationId xmlns:a16="http://schemas.microsoft.com/office/drawing/2014/main" xmlns="" id="{7919560D-F085-4203-8EEF-F617149701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58" t="24123" r="4003" b="19345"/>
          <a:stretch/>
        </p:blipFill>
        <p:spPr bwMode="auto">
          <a:xfrm>
            <a:off x="5812628" y="3419475"/>
            <a:ext cx="6267463" cy="3352800"/>
          </a:xfrm>
          <a:prstGeom prst="rect">
            <a:avLst/>
          </a:prstGeom>
          <a:solidFill>
            <a:srgbClr val="FF0000"/>
          </a:solidFill>
          <a:ln>
            <a:solidFill>
              <a:srgbClr val="C00000"/>
            </a:solidFill>
          </a:ln>
        </p:spPr>
      </p:pic>
      <p:sp>
        <p:nvSpPr>
          <p:cNvPr id="8" name="TextBox 7">
            <a:extLst>
              <a:ext uri="{FF2B5EF4-FFF2-40B4-BE49-F238E27FC236}">
                <a16:creationId xmlns:a16="http://schemas.microsoft.com/office/drawing/2014/main" xmlns="" id="{890C6CF7-9641-4087-B809-D5C32FAE7530}"/>
              </a:ext>
            </a:extLst>
          </p:cNvPr>
          <p:cNvSpPr txBox="1"/>
          <p:nvPr/>
        </p:nvSpPr>
        <p:spPr>
          <a:xfrm>
            <a:off x="8343902" y="870525"/>
            <a:ext cx="3181350" cy="584775"/>
          </a:xfrm>
          <a:prstGeom prst="rect">
            <a:avLst/>
          </a:prstGeom>
          <a:noFill/>
        </p:spPr>
        <p:txBody>
          <a:bodyPr wrap="square" rtlCol="0">
            <a:spAutoFit/>
          </a:bodyPr>
          <a:lstStyle/>
          <a:p>
            <a:r>
              <a:rPr lang="en-GB" sz="3200" b="1" dirty="0">
                <a:solidFill>
                  <a:srgbClr val="C00000"/>
                </a:solidFill>
                <a:latin typeface="Times New Roman" panose="02020603050405020304" pitchFamily="18" charset="0"/>
                <a:cs typeface="Times New Roman" panose="02020603050405020304" pitchFamily="18" charset="0"/>
              </a:rPr>
              <a:t>Characteristics</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7" name="Arrow: Down 16">
            <a:extLst>
              <a:ext uri="{FF2B5EF4-FFF2-40B4-BE49-F238E27FC236}">
                <a16:creationId xmlns:a16="http://schemas.microsoft.com/office/drawing/2014/main" xmlns="" id="{B16537C0-86B8-4787-9156-4D91FDFA3FDF}"/>
              </a:ext>
            </a:extLst>
          </p:cNvPr>
          <p:cNvSpPr/>
          <p:nvPr/>
        </p:nvSpPr>
        <p:spPr>
          <a:xfrm>
            <a:off x="9239250" y="1708725"/>
            <a:ext cx="476250" cy="13488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xmlns="" id="{509B686B-D842-4380-B994-9352ABC43EFF}"/>
              </a:ext>
            </a:extLst>
          </p:cNvPr>
          <p:cNvSpPr/>
          <p:nvPr/>
        </p:nvSpPr>
        <p:spPr>
          <a:xfrm rot="10800000">
            <a:off x="6754984" y="984825"/>
            <a:ext cx="1415711" cy="48577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779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sab theory">
            <a:extLst>
              <a:ext uri="{FF2B5EF4-FFF2-40B4-BE49-F238E27FC236}">
                <a16:creationId xmlns:a16="http://schemas.microsoft.com/office/drawing/2014/main" xmlns="" id="{EF547A3A-2718-4B92-9473-8D70BA5843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89" b="12630"/>
          <a:stretch/>
        </p:blipFill>
        <p:spPr bwMode="auto">
          <a:xfrm>
            <a:off x="1687936" y="525439"/>
            <a:ext cx="8810625" cy="6044666"/>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xmlns="" id="{913BFCC9-F011-4DA7-A255-5F08FB45325E}"/>
              </a:ext>
            </a:extLst>
          </p:cNvPr>
          <p:cNvSpPr>
            <a:spLocks noGrp="1"/>
          </p:cNvSpPr>
          <p:nvPr>
            <p:ph type="title"/>
          </p:nvPr>
        </p:nvSpPr>
        <p:spPr>
          <a:xfrm>
            <a:off x="914400" y="190501"/>
            <a:ext cx="10363200" cy="876300"/>
          </a:xfrm>
        </p:spPr>
        <p:txBody>
          <a:bodyPr>
            <a:noAutofit/>
          </a:bodyPr>
          <a:lstStyle/>
          <a:p>
            <a:pPr marL="0" indent="0">
              <a:buNone/>
            </a:pPr>
            <a:r>
              <a:rPr lang="en-GB" sz="3600" b="1" dirty="0">
                <a:solidFill>
                  <a:schemeClr val="accent5"/>
                </a:solidFill>
              </a:rPr>
              <a:t>       </a:t>
            </a:r>
            <a:r>
              <a:rPr lang="en-US" sz="3600" b="1" dirty="0">
                <a:solidFill>
                  <a:schemeClr val="accent5"/>
                </a:solidFill>
              </a:rPr>
              <a:t>PEARSON’S HSAB PRINCIPLE</a:t>
            </a:r>
          </a:p>
          <a:p>
            <a:endParaRPr lang="en-US" sz="2400" dirty="0"/>
          </a:p>
        </p:txBody>
      </p:sp>
      <p:pic>
        <p:nvPicPr>
          <p:cNvPr id="4098" name="Picture 2" descr="Table 1. Formation constants with halide ions for a representative hard,&#10;soft, and intermediate metal ion .&#10;______________...">
            <a:extLst>
              <a:ext uri="{FF2B5EF4-FFF2-40B4-BE49-F238E27FC236}">
                <a16:creationId xmlns:a16="http://schemas.microsoft.com/office/drawing/2014/main" xmlns="" id="{C58306D7-3B16-40A3-9D3F-D1A97995EAFD}"/>
              </a:ext>
            </a:extLst>
          </p:cNvPr>
          <p:cNvPicPr>
            <a:picLocks noGrp="1" noChangeAspect="1" noChangeArrowheads="1"/>
          </p:cNvPicPr>
          <p:nvPr>
            <p:ph sz="quarter" idx="13"/>
          </p:nvPr>
        </p:nvPicPr>
        <p:blipFill rotWithShape="1">
          <a:blip r:embed="rId2">
            <a:extLst>
              <a:ext uri="{28A0092B-C50C-407E-A947-70E740481C1C}">
                <a14:useLocalDpi xmlns:a14="http://schemas.microsoft.com/office/drawing/2010/main" val="0"/>
              </a:ext>
            </a:extLst>
          </a:blip>
          <a:srcRect t="36300" r="-748" b="33658"/>
          <a:stretch/>
        </p:blipFill>
        <p:spPr bwMode="auto">
          <a:xfrm>
            <a:off x="2157413" y="847725"/>
            <a:ext cx="7534274" cy="168672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pic>
        <p:nvPicPr>
          <p:cNvPr id="4100" name="Picture 4" descr="What one sees in Table 1 is that the soft Ag+ ion strongly prefers the&#10;heavier halide ions Cl-, Br-, and I- to the F- ion,...">
            <a:extLst>
              <a:ext uri="{FF2B5EF4-FFF2-40B4-BE49-F238E27FC236}">
                <a16:creationId xmlns:a16="http://schemas.microsoft.com/office/drawing/2014/main" xmlns="" id="{80BB0C64-EDB4-4EFA-B01D-5AB8B35E8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8" t="3131" r="3135" b="14719"/>
          <a:stretch/>
        </p:blipFill>
        <p:spPr bwMode="auto">
          <a:xfrm>
            <a:off x="1143000" y="2687833"/>
            <a:ext cx="9563100" cy="4093967"/>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4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stribution of Hard and Soft Bases by donor atom in the&#10;periodic Table:&#10;Figure 2. Distribution of hardness and softness f...">
            <a:extLst>
              <a:ext uri="{FF2B5EF4-FFF2-40B4-BE49-F238E27FC236}">
                <a16:creationId xmlns:a16="http://schemas.microsoft.com/office/drawing/2014/main" xmlns="" id="{5451DF82-4F92-40D6-8F66-C71E71FD6D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046" r="-1723" b="41023"/>
          <a:stretch/>
        </p:blipFill>
        <p:spPr bwMode="auto">
          <a:xfrm>
            <a:off x="779172" y="539706"/>
            <a:ext cx="10696575" cy="21261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hardness of ligands tends to show, as seen in Figure 2, a&#10;discontinuity between the lightest member of each group, and...">
            <a:extLst>
              <a:ext uri="{FF2B5EF4-FFF2-40B4-BE49-F238E27FC236}">
                <a16:creationId xmlns:a16="http://schemas.microsoft.com/office/drawing/2014/main" xmlns="" id="{691936D5-4C2A-4E39-B986-5929DD505D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20380" r="2328" b="17952"/>
          <a:stretch/>
        </p:blipFill>
        <p:spPr bwMode="auto">
          <a:xfrm>
            <a:off x="1988129" y="2806116"/>
            <a:ext cx="8278659" cy="3924301"/>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3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6D8E2B-9C48-40D2-98FD-B153E82CB0D8}"/>
              </a:ext>
            </a:extLst>
          </p:cNvPr>
          <p:cNvSpPr>
            <a:spLocks noGrp="1"/>
          </p:cNvSpPr>
          <p:nvPr>
            <p:ph type="title"/>
          </p:nvPr>
        </p:nvSpPr>
        <p:spPr>
          <a:xfrm>
            <a:off x="913149" y="170843"/>
            <a:ext cx="10364451" cy="1134082"/>
          </a:xfrm>
        </p:spPr>
        <p:txBody>
          <a:bodyPr>
            <a:normAutofit/>
          </a:bodyPr>
          <a:lstStyle/>
          <a:p>
            <a:r>
              <a:rPr lang="en-US" b="1" dirty="0">
                <a:solidFill>
                  <a:schemeClr val="accent5"/>
                </a:solidFill>
              </a:rPr>
              <a:t>Applications of HSAB </a:t>
            </a:r>
            <a:r>
              <a:rPr lang="en-GB" b="1" dirty="0">
                <a:solidFill>
                  <a:schemeClr val="accent5"/>
                </a:solidFill>
              </a:rPr>
              <a:t>principle</a:t>
            </a:r>
            <a:r>
              <a:rPr lang="en-US" sz="3200" dirty="0"/>
              <a:t/>
            </a:r>
            <a:br>
              <a:rPr lang="en-US" sz="3200" dirty="0"/>
            </a:br>
            <a:endParaRPr lang="en-US" dirty="0"/>
          </a:p>
        </p:txBody>
      </p:sp>
      <p:pic>
        <p:nvPicPr>
          <p:cNvPr id="7170" name="Picture 2">
            <a:extLst>
              <a:ext uri="{FF2B5EF4-FFF2-40B4-BE49-F238E27FC236}">
                <a16:creationId xmlns:a16="http://schemas.microsoft.com/office/drawing/2014/main" xmlns="" id="{3C523F06-6EE7-4672-B66C-94E0EE27B1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28" r="7709" b="9306"/>
          <a:stretch/>
        </p:blipFill>
        <p:spPr bwMode="auto">
          <a:xfrm>
            <a:off x="1875799" y="1489788"/>
            <a:ext cx="8439150" cy="491490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01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848692A-6D55-4085-A9D2-FB91471DC338}"/>
              </a:ext>
            </a:extLst>
          </p:cNvPr>
          <p:cNvSpPr/>
          <p:nvPr/>
        </p:nvSpPr>
        <p:spPr>
          <a:xfrm>
            <a:off x="514350" y="260568"/>
            <a:ext cx="10820400" cy="4524315"/>
          </a:xfrm>
          <a:prstGeom prst="rect">
            <a:avLst/>
          </a:prstGeom>
        </p:spPr>
        <p:txBody>
          <a:bodyPr wrap="squar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2. Prediction of coordination in complexes of ambidentate ligands-</a:t>
            </a:r>
            <a:endParaRPr lang="en-US" sz="2400" b="1" dirty="0">
              <a:solidFill>
                <a:schemeClr val="accent2">
                  <a:lumMod val="75000"/>
                </a:schemeClr>
              </a:solidFill>
              <a:latin typeface="Times New Roman" panose="02020603050405020304" pitchFamily="18" charset="0"/>
              <a:cs typeface="Times New Roman" panose="02020603050405020304" pitchFamily="18" charset="0"/>
            </a:endParaRPr>
          </a:p>
          <a:p>
            <a:pPr algn="just"/>
            <a:r>
              <a:rPr lang="en-US" sz="2400" b="1" dirty="0">
                <a:solidFill>
                  <a:srgbClr val="C00000"/>
                </a:solidFill>
                <a:latin typeface="Times New Roman" panose="02020603050405020304" pitchFamily="18" charset="0"/>
                <a:cs typeface="Times New Roman" panose="02020603050405020304" pitchFamily="18" charset="0"/>
              </a:rPr>
              <a:t>The HSAB principle can also predict the formation of various metal ion complexes with ambidentate ligands. An ambidentate ligands is a mono dentate ligand which can coordinate to metal ion through more than one coordinating atoms </a:t>
            </a:r>
            <a:r>
              <a:rPr lang="en-US" sz="2400" b="1" dirty="0" err="1">
                <a:solidFill>
                  <a:srgbClr val="C00000"/>
                </a:solidFill>
                <a:latin typeface="Times New Roman" panose="02020603050405020304" pitchFamily="18" charset="0"/>
                <a:cs typeface="Times New Roman" panose="02020603050405020304" pitchFamily="18" charset="0"/>
              </a:rPr>
              <a:t>e.g</a:t>
            </a:r>
            <a:r>
              <a:rPr lang="en-US" sz="2400" b="1" dirty="0">
                <a:solidFill>
                  <a:srgbClr val="C00000"/>
                </a:solidFill>
                <a:latin typeface="Times New Roman" panose="02020603050405020304" pitchFamily="18" charset="0"/>
                <a:cs typeface="Times New Roman" panose="02020603050405020304" pitchFamily="18" charset="0"/>
              </a:rPr>
              <a:t> SCN- ion is an ambidentate ligands as it can coordinate through N or S.</a:t>
            </a:r>
          </a:p>
          <a:p>
            <a:pPr algn="just"/>
            <a:endParaRPr lang="en-US" sz="2400" b="1" dirty="0">
              <a:solidFill>
                <a:srgbClr val="C00000"/>
              </a:solidFill>
              <a:latin typeface="Times New Roman" panose="02020603050405020304" pitchFamily="18" charset="0"/>
              <a:cs typeface="Times New Roman" panose="02020603050405020304" pitchFamily="18" charset="0"/>
            </a:endParaRPr>
          </a:p>
          <a:p>
            <a:pPr algn="just"/>
            <a:endParaRPr lang="en-US" sz="2400" b="1" dirty="0">
              <a:solidFill>
                <a:srgbClr val="C00000"/>
              </a:solidFill>
              <a:latin typeface="Times New Roman" panose="02020603050405020304" pitchFamily="18" charset="0"/>
              <a:cs typeface="Times New Roman" panose="02020603050405020304" pitchFamily="18" charset="0"/>
            </a:endParaRPr>
          </a:p>
          <a:p>
            <a:endParaRPr lang="en-GB" sz="2400" b="1" dirty="0">
              <a:solidFill>
                <a:srgbClr val="FF0000"/>
              </a:solidFill>
              <a:latin typeface="Times New Roman" panose="02020603050405020304" pitchFamily="18" charset="0"/>
              <a:cs typeface="Times New Roman" panose="02020603050405020304" pitchFamily="18" charset="0"/>
            </a:endParaRPr>
          </a:p>
          <a:p>
            <a:endParaRPr lang="en-GB" sz="2400" b="1" dirty="0">
              <a:solidFill>
                <a:srgbClr val="FF0000"/>
              </a:solidFill>
              <a:latin typeface="Times New Roman" panose="02020603050405020304" pitchFamily="18" charset="0"/>
              <a:cs typeface="Times New Roman" panose="02020603050405020304"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b="1" dirty="0">
              <a:solidFill>
                <a:srgbClr val="FF0000"/>
              </a:solidFill>
              <a:latin typeface="Times New Roman" panose="02020603050405020304" pitchFamily="18" charset="0"/>
              <a:cs typeface="Times New Roman" panose="02020603050405020304" pitchFamily="18" charset="0"/>
            </a:endParaRPr>
          </a:p>
          <a:p>
            <a:pPr algn="just"/>
            <a:endParaRPr lang="en-GB" sz="2400" b="1" dirty="0">
              <a:solidFill>
                <a:srgbClr val="C00000"/>
              </a:solidFill>
              <a:latin typeface="Times New Roman" panose="02020603050405020304" pitchFamily="18" charset="0"/>
              <a:cs typeface="Times New Roman" panose="02020603050405020304" pitchFamily="18" charset="0"/>
            </a:endParaRPr>
          </a:p>
        </p:txBody>
      </p:sp>
      <p:pic>
        <p:nvPicPr>
          <p:cNvPr id="6148" name="Picture 4" descr="APPLICATIONS OF HSAB PRINCIPLE&#10;• In hydrogen bonding: The strong hydrogen bond is possible in cases&#10;of H2O, NH3 and HF, si...">
            <a:extLst>
              <a:ext uri="{FF2B5EF4-FFF2-40B4-BE49-F238E27FC236}">
                <a16:creationId xmlns:a16="http://schemas.microsoft.com/office/drawing/2014/main" xmlns="" id="{1845A922-FBCA-4EBB-A112-0C1D1B9A6D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6" t="15762" r="4313" b="61812"/>
          <a:stretch/>
        </p:blipFill>
        <p:spPr bwMode="auto">
          <a:xfrm>
            <a:off x="423862" y="2169163"/>
            <a:ext cx="9048750" cy="160273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PPLICATIONS OF HSAB PRINCIPLE&#10;• In hydrogen bonding: The strong hydrogen bond is possible in cases&#10;of H2O, NH3 and HF, si...">
            <a:extLst>
              <a:ext uri="{FF2B5EF4-FFF2-40B4-BE49-F238E27FC236}">
                <a16:creationId xmlns:a16="http://schemas.microsoft.com/office/drawing/2014/main" xmlns="" id="{F0375E59-4B29-4378-97FE-0F6A73D792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46451" r="35266" b="5115"/>
          <a:stretch/>
        </p:blipFill>
        <p:spPr bwMode="auto">
          <a:xfrm>
            <a:off x="3867150" y="3823915"/>
            <a:ext cx="5172075" cy="2905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768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Organic</Template>
  <TotalTime>290</TotalTime>
  <Words>1205</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Symbol</vt:lpstr>
      <vt:lpstr>Times New Roman</vt:lpstr>
      <vt:lpstr>Tw Cen MT</vt:lpstr>
      <vt:lpstr>Wingdings</vt:lpstr>
      <vt:lpstr>Droplet</vt:lpstr>
      <vt:lpstr>PowerPoint Presentation</vt:lpstr>
      <vt:lpstr>PowerPoint Presentation</vt:lpstr>
      <vt:lpstr>Hard &amp; Soft Acids and Bases</vt:lpstr>
      <vt:lpstr>PowerPoint Presentation</vt:lpstr>
      <vt:lpstr>PowerPoint Presentation</vt:lpstr>
      <vt:lpstr>       PEARSON’S HSAB PRINCIPLE </vt:lpstr>
      <vt:lpstr>PowerPoint Presentation</vt:lpstr>
      <vt:lpstr>Applications of HSAB principle </vt:lpstr>
      <vt:lpstr>PowerPoint Presentation</vt:lpstr>
      <vt:lpstr>PowerPoint Presentation</vt:lpstr>
      <vt:lpstr>PowerPoint Presentation</vt:lpstr>
      <vt:lpstr>Theoretical Basis of Hardness &amp; Softness, HSAB Principle</vt:lpstr>
      <vt:lpstr>PowerPoint Presentation</vt:lpstr>
      <vt:lpstr>Acid-base strength and hardness &amp; softness</vt:lpstr>
      <vt:lpstr>PowerPoint Presentation</vt:lpstr>
      <vt:lpstr>SYMBIOSIS</vt:lpstr>
      <vt:lpstr>ELECTRONEGATIVITY AND HARDNESS &amp; SOFTNESS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Harpreet Singh</dc:creator>
  <cp:lastModifiedBy>Soumen Rakshit</cp:lastModifiedBy>
  <cp:revision>43</cp:revision>
  <dcterms:created xsi:type="dcterms:W3CDTF">2020-03-30T05:48:55Z</dcterms:created>
  <dcterms:modified xsi:type="dcterms:W3CDTF">2023-01-23T18:14:09Z</dcterms:modified>
</cp:coreProperties>
</file>